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sldIdLst>
    <p:sldId id="256" r:id="rId2"/>
    <p:sldId id="894" r:id="rId3"/>
    <p:sldId id="257" r:id="rId4"/>
    <p:sldId id="897" r:id="rId5"/>
    <p:sldId id="584" r:id="rId6"/>
    <p:sldId id="585" r:id="rId7"/>
    <p:sldId id="586" r:id="rId8"/>
    <p:sldId id="260" r:id="rId9"/>
    <p:sldId id="603" r:id="rId10"/>
    <p:sldId id="582" r:id="rId11"/>
    <p:sldId id="409" r:id="rId12"/>
    <p:sldId id="583" r:id="rId13"/>
    <p:sldId id="261" r:id="rId14"/>
    <p:sldId id="427" r:id="rId15"/>
    <p:sldId id="424" r:id="rId16"/>
    <p:sldId id="423" r:id="rId17"/>
    <p:sldId id="432" r:id="rId18"/>
    <p:sldId id="421" r:id="rId19"/>
    <p:sldId id="422" r:id="rId20"/>
    <p:sldId id="450" r:id="rId21"/>
    <p:sldId id="451" r:id="rId22"/>
    <p:sldId id="429" r:id="rId23"/>
    <p:sldId id="428" r:id="rId24"/>
    <p:sldId id="341" r:id="rId25"/>
    <p:sldId id="489" r:id="rId26"/>
    <p:sldId id="403" r:id="rId27"/>
    <p:sldId id="425" r:id="rId28"/>
    <p:sldId id="434" r:id="rId29"/>
    <p:sldId id="433" r:id="rId30"/>
    <p:sldId id="430" r:id="rId31"/>
    <p:sldId id="893" r:id="rId32"/>
    <p:sldId id="524" r:id="rId33"/>
    <p:sldId id="560" r:id="rId34"/>
    <p:sldId id="839" r:id="rId35"/>
    <p:sldId id="538" r:id="rId36"/>
    <p:sldId id="892" r:id="rId37"/>
    <p:sldId id="511" r:id="rId38"/>
    <p:sldId id="512" r:id="rId39"/>
    <p:sldId id="500" r:id="rId40"/>
    <p:sldId id="501" r:id="rId41"/>
    <p:sldId id="502" r:id="rId42"/>
    <p:sldId id="503" r:id="rId43"/>
    <p:sldId id="505" r:id="rId44"/>
    <p:sldId id="274" r:id="rId45"/>
    <p:sldId id="275" r:id="rId46"/>
    <p:sldId id="276" r:id="rId47"/>
    <p:sldId id="411" r:id="rId48"/>
    <p:sldId id="563" r:id="rId49"/>
    <p:sldId id="838" r:id="rId50"/>
    <p:sldId id="888" r:id="rId51"/>
    <p:sldId id="812" r:id="rId52"/>
    <p:sldId id="816" r:id="rId53"/>
    <p:sldId id="817" r:id="rId54"/>
    <p:sldId id="818" r:id="rId55"/>
    <p:sldId id="819" r:id="rId56"/>
    <p:sldId id="820" r:id="rId57"/>
    <p:sldId id="821" r:id="rId58"/>
    <p:sldId id="791" r:id="rId59"/>
    <p:sldId id="588" r:id="rId60"/>
    <p:sldId id="813" r:id="rId61"/>
    <p:sldId id="822" r:id="rId62"/>
    <p:sldId id="823" r:id="rId63"/>
    <p:sldId id="824" r:id="rId64"/>
    <p:sldId id="825" r:id="rId65"/>
    <p:sldId id="826" r:id="rId66"/>
    <p:sldId id="827" r:id="rId67"/>
    <p:sldId id="828" r:id="rId68"/>
    <p:sldId id="671" r:id="rId69"/>
    <p:sldId id="889" r:id="rId70"/>
    <p:sldId id="834" r:id="rId71"/>
    <p:sldId id="685" r:id="rId72"/>
    <p:sldId id="686" r:id="rId73"/>
    <p:sldId id="835" r:id="rId74"/>
    <p:sldId id="865" r:id="rId75"/>
    <p:sldId id="840" r:id="rId76"/>
    <p:sldId id="841" r:id="rId77"/>
    <p:sldId id="842" r:id="rId78"/>
    <p:sldId id="866" r:id="rId79"/>
    <p:sldId id="829" r:id="rId80"/>
    <p:sldId id="830" r:id="rId81"/>
    <p:sldId id="831" r:id="rId82"/>
    <p:sldId id="832" r:id="rId83"/>
    <p:sldId id="789" r:id="rId84"/>
    <p:sldId id="890" r:id="rId85"/>
    <p:sldId id="797" r:id="rId86"/>
    <p:sldId id="863" r:id="rId87"/>
    <p:sldId id="843" r:id="rId88"/>
    <p:sldId id="844" r:id="rId89"/>
    <p:sldId id="862" r:id="rId90"/>
    <p:sldId id="845" r:id="rId91"/>
    <p:sldId id="798" r:id="rId92"/>
    <p:sldId id="846" r:id="rId93"/>
    <p:sldId id="847" r:id="rId94"/>
    <p:sldId id="848" r:id="rId95"/>
    <p:sldId id="849" r:id="rId96"/>
    <p:sldId id="850" r:id="rId97"/>
    <p:sldId id="851" r:id="rId98"/>
    <p:sldId id="852" r:id="rId99"/>
    <p:sldId id="853" r:id="rId100"/>
    <p:sldId id="811" r:id="rId101"/>
    <p:sldId id="868" r:id="rId102"/>
    <p:sldId id="854" r:id="rId103"/>
    <p:sldId id="855" r:id="rId104"/>
    <p:sldId id="856" r:id="rId105"/>
    <p:sldId id="869" r:id="rId106"/>
    <p:sldId id="802" r:id="rId107"/>
    <p:sldId id="803" r:id="rId108"/>
    <p:sldId id="801" r:id="rId109"/>
    <p:sldId id="858" r:id="rId110"/>
    <p:sldId id="859" r:id="rId111"/>
    <p:sldId id="860" r:id="rId112"/>
    <p:sldId id="761" r:id="rId113"/>
    <p:sldId id="874" r:id="rId114"/>
    <p:sldId id="870" r:id="rId115"/>
    <p:sldId id="871" r:id="rId116"/>
    <p:sldId id="872" r:id="rId117"/>
    <p:sldId id="873" r:id="rId118"/>
    <p:sldId id="875" r:id="rId119"/>
    <p:sldId id="882" r:id="rId120"/>
    <p:sldId id="876" r:id="rId121"/>
    <p:sldId id="877" r:id="rId122"/>
    <p:sldId id="864" r:id="rId123"/>
    <p:sldId id="878" r:id="rId124"/>
    <p:sldId id="879" r:id="rId125"/>
    <p:sldId id="880" r:id="rId126"/>
    <p:sldId id="881" r:id="rId127"/>
    <p:sldId id="741" r:id="rId128"/>
    <p:sldId id="883" r:id="rId129"/>
    <p:sldId id="784" r:id="rId130"/>
    <p:sldId id="785" r:id="rId131"/>
    <p:sldId id="786" r:id="rId132"/>
    <p:sldId id="787" r:id="rId133"/>
    <p:sldId id="884" r:id="rId134"/>
    <p:sldId id="765" r:id="rId135"/>
    <p:sldId id="766" r:id="rId136"/>
    <p:sldId id="767" r:id="rId137"/>
    <p:sldId id="397" r:id="rId138"/>
    <p:sldId id="426" r:id="rId139"/>
    <p:sldId id="564" r:id="rId140"/>
    <p:sldId id="562" r:id="rId141"/>
    <p:sldId id="440" r:id="rId142"/>
    <p:sldId id="589" r:id="rId143"/>
    <p:sldId id="814" r:id="rId144"/>
    <p:sldId id="496" r:id="rId145"/>
    <p:sldId id="497" r:id="rId146"/>
    <p:sldId id="435" r:id="rId147"/>
    <p:sldId id="567" r:id="rId148"/>
    <p:sldId id="364" r:id="rId149"/>
    <p:sldId id="388" r:id="rId150"/>
    <p:sldId id="389" r:id="rId151"/>
    <p:sldId id="452" r:id="rId152"/>
    <p:sldId id="453" r:id="rId153"/>
    <p:sldId id="577" r:id="rId154"/>
    <p:sldId id="794" r:id="rId155"/>
    <p:sldId id="578" r:id="rId156"/>
    <p:sldId id="569" r:id="rId157"/>
    <p:sldId id="570" r:id="rId158"/>
    <p:sldId id="571" r:id="rId159"/>
    <p:sldId id="572" r:id="rId160"/>
    <p:sldId id="573" r:id="rId161"/>
    <p:sldId id="579" r:id="rId162"/>
    <p:sldId id="580" r:id="rId163"/>
    <p:sldId id="390" r:id="rId164"/>
    <p:sldId id="391" r:id="rId165"/>
    <p:sldId id="392" r:id="rId166"/>
    <p:sldId id="348" r:id="rId167"/>
    <p:sldId id="393" r:id="rId168"/>
    <p:sldId id="399" r:id="rId169"/>
    <p:sldId id="590" r:id="rId170"/>
    <p:sldId id="815" r:id="rId171"/>
    <p:sldId id="895" r:id="rId172"/>
    <p:sldId id="896" r:id="rId173"/>
    <p:sldId id="581" r:id="rId174"/>
    <p:sldId id="539" r:id="rId175"/>
    <p:sldId id="561" r:id="rId176"/>
    <p:sldId id="591" r:id="rId177"/>
    <p:sldId id="891" r:id="rId178"/>
    <p:sldId id="353" r:id="rId179"/>
    <p:sldId id="395" r:id="rId180"/>
    <p:sldId id="386" r:id="rId181"/>
    <p:sldId id="396" r:id="rId182"/>
    <p:sldId id="394" r:id="rId183"/>
    <p:sldId id="898" r:id="rId184"/>
    <p:sldId id="899" r:id="rId185"/>
    <p:sldId id="900" r:id="rId186"/>
    <p:sldId id="901" r:id="rId187"/>
    <p:sldId id="902" r:id="rId188"/>
    <p:sldId id="903" r:id="rId189"/>
    <p:sldId id="904" r:id="rId190"/>
    <p:sldId id="905" r:id="rId191"/>
    <p:sldId id="906" r:id="rId192"/>
    <p:sldId id="886"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ection" id="{3DCEC562-6F5A-47F5-BBD7-DA4F75F7B46B}">
          <p14:sldIdLst>
            <p14:sldId id="256"/>
            <p14:sldId id="894"/>
            <p14:sldId id="257"/>
            <p14:sldId id="897"/>
            <p14:sldId id="584"/>
            <p14:sldId id="585"/>
            <p14:sldId id="586"/>
            <p14:sldId id="260"/>
            <p14:sldId id="603"/>
          </p14:sldIdLst>
        </p14:section>
        <p14:section name="Housekeeping" id="{B1B85015-BE77-4E2D-949D-7BAE03BDF283}">
          <p14:sldIdLst>
            <p14:sldId id="582"/>
            <p14:sldId id="409"/>
            <p14:sldId id="583"/>
            <p14:sldId id="261"/>
            <p14:sldId id="427"/>
            <p14:sldId id="424"/>
            <p14:sldId id="423"/>
            <p14:sldId id="432"/>
            <p14:sldId id="421"/>
            <p14:sldId id="422"/>
            <p14:sldId id="450"/>
            <p14:sldId id="451"/>
            <p14:sldId id="429"/>
            <p14:sldId id="428"/>
            <p14:sldId id="341"/>
            <p14:sldId id="489"/>
            <p14:sldId id="403"/>
            <p14:sldId id="425"/>
            <p14:sldId id="434"/>
            <p14:sldId id="433"/>
          </p14:sldIdLst>
        </p14:section>
        <p14:section name="Showtime/Demo" id="{4562C119-2104-43B9-B0F3-4C2EEF8BBAF8}">
          <p14:sldIdLst>
            <p14:sldId id="430"/>
            <p14:sldId id="893"/>
            <p14:sldId id="524"/>
            <p14:sldId id="560"/>
          </p14:sldIdLst>
        </p14:section>
        <p14:section name="Agenda/Goals/Plans" id="{36742D57-6103-4EE5-B12B-5FFA0CBA3DB0}">
          <p14:sldIdLst>
            <p14:sldId id="839"/>
            <p14:sldId id="538"/>
            <p14:sldId id="892"/>
            <p14:sldId id="511"/>
            <p14:sldId id="512"/>
            <p14:sldId id="500"/>
            <p14:sldId id="501"/>
            <p14:sldId id="502"/>
            <p14:sldId id="503"/>
            <p14:sldId id="505"/>
            <p14:sldId id="274"/>
            <p14:sldId id="275"/>
            <p14:sldId id="276"/>
            <p14:sldId id="411"/>
            <p14:sldId id="563"/>
          </p14:sldIdLst>
        </p14:section>
        <p14:section name="Chapter 1 - ASP.NET" id="{AFECAA0A-1A71-4D6C-83F2-31A275DD5386}">
          <p14:sldIdLst>
            <p14:sldId id="838"/>
            <p14:sldId id="888"/>
            <p14:sldId id="812"/>
            <p14:sldId id="816"/>
            <p14:sldId id="817"/>
            <p14:sldId id="818"/>
            <p14:sldId id="819"/>
            <p14:sldId id="820"/>
            <p14:sldId id="821"/>
            <p14:sldId id="791"/>
          </p14:sldIdLst>
        </p14:section>
        <p14:section name="Chapter 2 - MVC" id="{D09AAEB5-41E8-4C39-A406-876D8A6B2DB3}">
          <p14:sldIdLst>
            <p14:sldId id="588"/>
            <p14:sldId id="813"/>
            <p14:sldId id="822"/>
            <p14:sldId id="823"/>
            <p14:sldId id="824"/>
            <p14:sldId id="825"/>
            <p14:sldId id="826"/>
            <p14:sldId id="827"/>
            <p14:sldId id="828"/>
            <p14:sldId id="671"/>
          </p14:sldIdLst>
        </p14:section>
        <p14:section name="Chapter 2 - MVC - Model" id="{05F35967-A27C-4575-937B-E06A4AF36FB3}">
          <p14:sldIdLst>
            <p14:sldId id="889"/>
            <p14:sldId id="834"/>
            <p14:sldId id="685"/>
            <p14:sldId id="686"/>
            <p14:sldId id="835"/>
          </p14:sldIdLst>
        </p14:section>
        <p14:section name="Chapter 2 - MVC - View" id="{FB6D9276-A485-4600-9F52-18CE03C82091}">
          <p14:sldIdLst>
            <p14:sldId id="865"/>
            <p14:sldId id="840"/>
            <p14:sldId id="841"/>
            <p14:sldId id="842"/>
          </p14:sldIdLst>
        </p14:section>
        <p14:section name="Chapter 2 - MVC - Controller" id="{48877617-4366-41CE-824D-7E3B273CD5F4}">
          <p14:sldIdLst>
            <p14:sldId id="866"/>
            <p14:sldId id="829"/>
            <p14:sldId id="830"/>
            <p14:sldId id="831"/>
            <p14:sldId id="832"/>
            <p14:sldId id="789"/>
          </p14:sldIdLst>
        </p14:section>
        <p14:section name="Chapter 2 - MVC - View Model" id="{8B5F800D-F1D5-47E9-B144-032492499907}">
          <p14:sldIdLst>
            <p14:sldId id="890"/>
            <p14:sldId id="797"/>
          </p14:sldIdLst>
        </p14:section>
        <p14:section name="Chapter 2 - MVC - View Engine" id="{3124D202-DDF4-42D0-92E9-44B25300BDFD}">
          <p14:sldIdLst>
            <p14:sldId id="863"/>
            <p14:sldId id="843"/>
            <p14:sldId id="844"/>
          </p14:sldIdLst>
        </p14:section>
        <p14:section name="Chapter 2 - MVC - Razor View Engine" id="{83B66356-2D3D-444B-956A-221098DEE8AB}">
          <p14:sldIdLst>
            <p14:sldId id="862"/>
            <p14:sldId id="845"/>
            <p14:sldId id="798"/>
            <p14:sldId id="846"/>
            <p14:sldId id="847"/>
            <p14:sldId id="848"/>
            <p14:sldId id="849"/>
            <p14:sldId id="850"/>
            <p14:sldId id="851"/>
            <p14:sldId id="852"/>
            <p14:sldId id="853"/>
            <p14:sldId id="811"/>
          </p14:sldIdLst>
        </p14:section>
        <p14:section name="Chapter 2 - MVC - HtmlHelpers" id="{7381872A-004C-44BF-831F-5E6AF4BECC5D}">
          <p14:sldIdLst>
            <p14:sldId id="868"/>
            <p14:sldId id="854"/>
            <p14:sldId id="855"/>
            <p14:sldId id="856"/>
          </p14:sldIdLst>
        </p14:section>
        <p14:section name="Chapter 2 - MVC - Model Binding" id="{0810515C-F639-473A-AFE6-08B465AC0F44}">
          <p14:sldIdLst>
            <p14:sldId id="869"/>
            <p14:sldId id="802"/>
            <p14:sldId id="803"/>
            <p14:sldId id="801"/>
            <p14:sldId id="858"/>
            <p14:sldId id="859"/>
            <p14:sldId id="860"/>
            <p14:sldId id="761"/>
          </p14:sldIdLst>
        </p14:section>
        <p14:section name="Chapter 2 - MVC - Validation" id="{C4C6CA62-E735-49A5-B958-FFE87C39A400}">
          <p14:sldIdLst>
            <p14:sldId id="874"/>
            <p14:sldId id="870"/>
            <p14:sldId id="871"/>
            <p14:sldId id="872"/>
            <p14:sldId id="873"/>
            <p14:sldId id="875"/>
          </p14:sldIdLst>
        </p14:section>
        <p14:section name="Chapter 2 - MVC - Filters" id="{3B1DE804-D317-4AB4-8E5C-7BC7537BE1FA}">
          <p14:sldIdLst>
            <p14:sldId id="882"/>
            <p14:sldId id="876"/>
            <p14:sldId id="877"/>
            <p14:sldId id="864"/>
            <p14:sldId id="878"/>
            <p14:sldId id="879"/>
            <p14:sldId id="880"/>
            <p14:sldId id="881"/>
            <p14:sldId id="741"/>
          </p14:sldIdLst>
        </p14:section>
        <p14:section name="Chapter 2- MVC - Deployment" id="{7417A5E2-8277-4282-82FF-872CA9705C8B}">
          <p14:sldIdLst>
            <p14:sldId id="883"/>
            <p14:sldId id="784"/>
            <p14:sldId id="785"/>
            <p14:sldId id="786"/>
            <p14:sldId id="787"/>
          </p14:sldIdLst>
        </p14:section>
        <p14:section name="Chapter 2 - MVC - Razor Layouts" id="{BEBAFACA-A60F-465A-A7EF-56C8C10B2497}">
          <p14:sldIdLst>
            <p14:sldId id="884"/>
            <p14:sldId id="765"/>
            <p14:sldId id="766"/>
            <p14:sldId id="767"/>
          </p14:sldIdLst>
        </p14:section>
        <p14:section name="Chapter 2 - MVC - Caution" id="{71B9DD7B-5198-4BA6-8D7E-AB9D2C344C3D}">
          <p14:sldIdLst>
            <p14:sldId id="397"/>
            <p14:sldId id="426"/>
            <p14:sldId id="564"/>
            <p14:sldId id="562"/>
            <p14:sldId id="440"/>
          </p14:sldIdLst>
        </p14:section>
        <p14:section name="Chapter 3 - .NET MVC Core" id="{1CC1398C-510F-494D-975D-CF96B6D6CCE8}">
          <p14:sldIdLst>
            <p14:sldId id="589"/>
            <p14:sldId id="814"/>
            <p14:sldId id="496"/>
            <p14:sldId id="497"/>
            <p14:sldId id="435"/>
            <p14:sldId id="567"/>
            <p14:sldId id="364"/>
            <p14:sldId id="388"/>
            <p14:sldId id="389"/>
            <p14:sldId id="452"/>
            <p14:sldId id="453"/>
            <p14:sldId id="577"/>
            <p14:sldId id="794"/>
            <p14:sldId id="578"/>
            <p14:sldId id="569"/>
            <p14:sldId id="570"/>
            <p14:sldId id="571"/>
            <p14:sldId id="572"/>
            <p14:sldId id="573"/>
            <p14:sldId id="579"/>
            <p14:sldId id="580"/>
          </p14:sldIdLst>
        </p14:section>
        <p14:section name="Chapter 3 - .NET MVC Core - DI" id="{63DD98A3-6FB1-4502-8689-EE2173BA5304}">
          <p14:sldIdLst>
            <p14:sldId id="390"/>
            <p14:sldId id="391"/>
            <p14:sldId id="392"/>
            <p14:sldId id="348"/>
            <p14:sldId id="393"/>
            <p14:sldId id="399"/>
          </p14:sldIdLst>
        </p14:section>
        <p14:section name="Chapter 4 - Razor Pages" id="{CA7E0552-59B9-482D-AE43-E4C8EDE4EDFA}">
          <p14:sldIdLst>
            <p14:sldId id="590"/>
            <p14:sldId id="815"/>
            <p14:sldId id="895"/>
            <p14:sldId id="896"/>
            <p14:sldId id="581"/>
          </p14:sldIdLst>
        </p14:section>
        <p14:section name="Chapter 4 - Modern Deployment" id="{5BA8402F-1F7B-4CC5-A4CF-409466EBD5C3}">
          <p14:sldIdLst>
            <p14:sldId id="539"/>
            <p14:sldId id="561"/>
          </p14:sldIdLst>
        </p14:section>
        <p14:section name="Chapter 5 - Resources" id="{E622B981-6107-4755-9079-0A70080F9660}">
          <p14:sldIdLst>
            <p14:sldId id="591"/>
            <p14:sldId id="891"/>
            <p14:sldId id="353"/>
            <p14:sldId id="395"/>
            <p14:sldId id="386"/>
            <p14:sldId id="396"/>
            <p14:sldId id="394"/>
            <p14:sldId id="898"/>
            <p14:sldId id="899"/>
            <p14:sldId id="900"/>
            <p14:sldId id="901"/>
            <p14:sldId id="902"/>
            <p14:sldId id="903"/>
            <p14:sldId id="904"/>
            <p14:sldId id="905"/>
            <p14:sldId id="906"/>
            <p14:sldId id="8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10" autoAdjust="0"/>
    <p:restoredTop sz="91228" autoAdjust="0"/>
  </p:normalViewPr>
  <p:slideViewPr>
    <p:cSldViewPr snapToGrid="0">
      <p:cViewPr varScale="1">
        <p:scale>
          <a:sx n="102" d="100"/>
          <a:sy n="102" d="100"/>
        </p:scale>
        <p:origin x="72" y="156"/>
      </p:cViewPr>
      <p:guideLst/>
    </p:cSldViewPr>
  </p:slideViewPr>
  <p:notesTextViewPr>
    <p:cViewPr>
      <p:scale>
        <a:sx n="1" d="1"/>
        <a:sy n="1" d="1"/>
      </p:scale>
      <p:origin x="0" y="0"/>
    </p:cViewPr>
  </p:notesTextViewPr>
  <p:sorterViewPr>
    <p:cViewPr varScale="1">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88E446-9898-4DD5-A89D-9D7BADD5BAFE}" type="doc">
      <dgm:prSet loTypeId="urn:microsoft.com/office/officeart/2005/8/layout/hProcess11" loCatId="process" qsTypeId="urn:microsoft.com/office/officeart/2005/8/quickstyle/simple1" qsCatId="simple" csTypeId="urn:microsoft.com/office/officeart/2005/8/colors/accent1_2" csCatId="accent1" phldr="1"/>
      <dgm:spPr/>
    </dgm:pt>
    <dgm:pt modelId="{66AABFF8-0AE0-4C93-9BF0-9E5B8E004FD2}">
      <dgm:prSet phldrT="[Text]"/>
      <dgm:spPr/>
      <dgm:t>
        <a:bodyPr/>
        <a:lstStyle/>
        <a:p>
          <a:endParaRPr lang="en-US" b="1" dirty="0"/>
        </a:p>
      </dgm:t>
    </dgm:pt>
    <dgm:pt modelId="{80A8CC14-0654-428D-9DA9-34BF1B9D3D9F}" type="parTrans" cxnId="{6191C191-BE4E-4FA0-87BE-086E83C6F357}">
      <dgm:prSet/>
      <dgm:spPr/>
      <dgm:t>
        <a:bodyPr/>
        <a:lstStyle/>
        <a:p>
          <a:endParaRPr lang="en-US"/>
        </a:p>
      </dgm:t>
    </dgm:pt>
    <dgm:pt modelId="{CAC378C4-F22F-4BF4-9F3E-6F1E8E50FBB8}" type="sibTrans" cxnId="{6191C191-BE4E-4FA0-87BE-086E83C6F357}">
      <dgm:prSet/>
      <dgm:spPr/>
      <dgm:t>
        <a:bodyPr/>
        <a:lstStyle/>
        <a:p>
          <a:endParaRPr lang="en-US"/>
        </a:p>
      </dgm:t>
    </dgm:pt>
    <dgm:pt modelId="{8FC2023B-05D0-46B8-8679-F5F2DE700FD7}">
      <dgm:prSet phldrT="[Text]"/>
      <dgm:spPr/>
      <dgm:t>
        <a:bodyPr/>
        <a:lstStyle/>
        <a:p>
          <a:endParaRPr lang="en-US" dirty="0"/>
        </a:p>
      </dgm:t>
    </dgm:pt>
    <dgm:pt modelId="{A1D0F219-0016-4E74-A1CF-004CA0F7FF39}" type="parTrans" cxnId="{4EDE3613-3C04-4A8C-990B-31189BF4562D}">
      <dgm:prSet/>
      <dgm:spPr/>
      <dgm:t>
        <a:bodyPr/>
        <a:lstStyle/>
        <a:p>
          <a:endParaRPr lang="en-US"/>
        </a:p>
      </dgm:t>
    </dgm:pt>
    <dgm:pt modelId="{D5C10F27-ED82-4B3C-B225-C51682539870}" type="sibTrans" cxnId="{4EDE3613-3C04-4A8C-990B-31189BF4562D}">
      <dgm:prSet/>
      <dgm:spPr/>
      <dgm:t>
        <a:bodyPr/>
        <a:lstStyle/>
        <a:p>
          <a:endParaRPr lang="en-US"/>
        </a:p>
      </dgm:t>
    </dgm:pt>
    <dgm:pt modelId="{C4DFCBA4-4C8D-4EDF-AAC0-FD0553106C50}" type="pres">
      <dgm:prSet presAssocID="{A488E446-9898-4DD5-A89D-9D7BADD5BAFE}" presName="Name0" presStyleCnt="0">
        <dgm:presLayoutVars>
          <dgm:dir/>
          <dgm:resizeHandles val="exact"/>
        </dgm:presLayoutVars>
      </dgm:prSet>
      <dgm:spPr/>
    </dgm:pt>
    <dgm:pt modelId="{E20B8B22-828C-458F-84E6-2BD4EBE3B0FD}" type="pres">
      <dgm:prSet presAssocID="{A488E446-9898-4DD5-A89D-9D7BADD5BAFE}" presName="arrow" presStyleLbl="bgShp" presStyleIdx="0" presStyleCnt="1" custLinFactNeighborY="28751"/>
      <dgm:spPr/>
    </dgm:pt>
    <dgm:pt modelId="{D02B298A-1105-48D2-8F78-E34317FC82D4}" type="pres">
      <dgm:prSet presAssocID="{A488E446-9898-4DD5-A89D-9D7BADD5BAFE}" presName="points" presStyleCnt="0"/>
      <dgm:spPr/>
    </dgm:pt>
    <dgm:pt modelId="{2E82AB32-E537-4A26-B140-2EB8B61BEB13}" type="pres">
      <dgm:prSet presAssocID="{66AABFF8-0AE0-4C93-9BF0-9E5B8E004FD2}" presName="compositeA" presStyleCnt="0"/>
      <dgm:spPr/>
    </dgm:pt>
    <dgm:pt modelId="{78D95098-B977-4E00-976C-82835788C107}" type="pres">
      <dgm:prSet presAssocID="{66AABFF8-0AE0-4C93-9BF0-9E5B8E004FD2}" presName="textA" presStyleLbl="revTx" presStyleIdx="0" presStyleCnt="2">
        <dgm:presLayoutVars>
          <dgm:bulletEnabled val="1"/>
        </dgm:presLayoutVars>
      </dgm:prSet>
      <dgm:spPr/>
    </dgm:pt>
    <dgm:pt modelId="{12DC94B2-C9C7-4279-8CE7-0F006AA064FB}" type="pres">
      <dgm:prSet presAssocID="{66AABFF8-0AE0-4C93-9BF0-9E5B8E004FD2}" presName="circleA" presStyleLbl="node1" presStyleIdx="0" presStyleCnt="2"/>
      <dgm:spPr/>
    </dgm:pt>
    <dgm:pt modelId="{77FF23E8-014C-4B35-8E14-867F29130C1D}" type="pres">
      <dgm:prSet presAssocID="{66AABFF8-0AE0-4C93-9BF0-9E5B8E004FD2}" presName="spaceA" presStyleCnt="0"/>
      <dgm:spPr/>
    </dgm:pt>
    <dgm:pt modelId="{886D4B80-08EB-4267-A734-0D0F91BC2E7F}" type="pres">
      <dgm:prSet presAssocID="{CAC378C4-F22F-4BF4-9F3E-6F1E8E50FBB8}" presName="space" presStyleCnt="0"/>
      <dgm:spPr/>
    </dgm:pt>
    <dgm:pt modelId="{4272FFC1-54D0-4998-86BF-53C1B4EB47E1}" type="pres">
      <dgm:prSet presAssocID="{8FC2023B-05D0-46B8-8679-F5F2DE700FD7}" presName="compositeB" presStyleCnt="0"/>
      <dgm:spPr/>
    </dgm:pt>
    <dgm:pt modelId="{49975B9C-EED7-40E9-AC56-2437C4914357}" type="pres">
      <dgm:prSet presAssocID="{8FC2023B-05D0-46B8-8679-F5F2DE700FD7}" presName="textB" presStyleLbl="revTx" presStyleIdx="1" presStyleCnt="2">
        <dgm:presLayoutVars>
          <dgm:bulletEnabled val="1"/>
        </dgm:presLayoutVars>
      </dgm:prSet>
      <dgm:spPr/>
    </dgm:pt>
    <dgm:pt modelId="{CCFB0EE2-C046-4AA5-A520-9483B680A35D}" type="pres">
      <dgm:prSet presAssocID="{8FC2023B-05D0-46B8-8679-F5F2DE700FD7}" presName="circleB" presStyleLbl="node1" presStyleIdx="1" presStyleCnt="2"/>
      <dgm:spPr/>
    </dgm:pt>
    <dgm:pt modelId="{BFAA4CC4-C6FC-47DB-A782-70A339D06A9D}" type="pres">
      <dgm:prSet presAssocID="{8FC2023B-05D0-46B8-8679-F5F2DE700FD7}" presName="spaceB" presStyleCnt="0"/>
      <dgm:spPr/>
    </dgm:pt>
  </dgm:ptLst>
  <dgm:cxnLst>
    <dgm:cxn modelId="{4EDE3613-3C04-4A8C-990B-31189BF4562D}" srcId="{A488E446-9898-4DD5-A89D-9D7BADD5BAFE}" destId="{8FC2023B-05D0-46B8-8679-F5F2DE700FD7}" srcOrd="1" destOrd="0" parTransId="{A1D0F219-0016-4E74-A1CF-004CA0F7FF39}" sibTransId="{D5C10F27-ED82-4B3C-B225-C51682539870}"/>
    <dgm:cxn modelId="{311B8F1F-D0FA-44B2-925E-14EB13F9A3D6}" type="presOf" srcId="{A488E446-9898-4DD5-A89D-9D7BADD5BAFE}" destId="{C4DFCBA4-4C8D-4EDF-AAC0-FD0553106C50}" srcOrd="0" destOrd="0" presId="urn:microsoft.com/office/officeart/2005/8/layout/hProcess11"/>
    <dgm:cxn modelId="{6191C191-BE4E-4FA0-87BE-086E83C6F357}" srcId="{A488E446-9898-4DD5-A89D-9D7BADD5BAFE}" destId="{66AABFF8-0AE0-4C93-9BF0-9E5B8E004FD2}" srcOrd="0" destOrd="0" parTransId="{80A8CC14-0654-428D-9DA9-34BF1B9D3D9F}" sibTransId="{CAC378C4-F22F-4BF4-9F3E-6F1E8E50FBB8}"/>
    <dgm:cxn modelId="{0A8A5B96-42B2-4046-A6D8-2F80B76189CE}" type="presOf" srcId="{8FC2023B-05D0-46B8-8679-F5F2DE700FD7}" destId="{49975B9C-EED7-40E9-AC56-2437C4914357}" srcOrd="0" destOrd="0" presId="urn:microsoft.com/office/officeart/2005/8/layout/hProcess11"/>
    <dgm:cxn modelId="{6DDBFCAD-8DEE-43FF-9E94-01E775180D55}" type="presOf" srcId="{66AABFF8-0AE0-4C93-9BF0-9E5B8E004FD2}" destId="{78D95098-B977-4E00-976C-82835788C107}" srcOrd="0" destOrd="0" presId="urn:microsoft.com/office/officeart/2005/8/layout/hProcess11"/>
    <dgm:cxn modelId="{E9674684-2F75-4E48-AADD-E4F6CF51BFA5}" type="presParOf" srcId="{C4DFCBA4-4C8D-4EDF-AAC0-FD0553106C50}" destId="{E20B8B22-828C-458F-84E6-2BD4EBE3B0FD}" srcOrd="0" destOrd="0" presId="urn:microsoft.com/office/officeart/2005/8/layout/hProcess11"/>
    <dgm:cxn modelId="{17BCD825-364E-4016-99E6-41AACAFCEB5C}" type="presParOf" srcId="{C4DFCBA4-4C8D-4EDF-AAC0-FD0553106C50}" destId="{D02B298A-1105-48D2-8F78-E34317FC82D4}" srcOrd="1" destOrd="0" presId="urn:microsoft.com/office/officeart/2005/8/layout/hProcess11"/>
    <dgm:cxn modelId="{D2FD64AA-508F-4D44-8E3A-DE29309E359D}" type="presParOf" srcId="{D02B298A-1105-48D2-8F78-E34317FC82D4}" destId="{2E82AB32-E537-4A26-B140-2EB8B61BEB13}" srcOrd="0" destOrd="0" presId="urn:microsoft.com/office/officeart/2005/8/layout/hProcess11"/>
    <dgm:cxn modelId="{219E64C7-09BC-4553-B1AA-D8930C344C82}" type="presParOf" srcId="{2E82AB32-E537-4A26-B140-2EB8B61BEB13}" destId="{78D95098-B977-4E00-976C-82835788C107}" srcOrd="0" destOrd="0" presId="urn:microsoft.com/office/officeart/2005/8/layout/hProcess11"/>
    <dgm:cxn modelId="{6EA0AF5B-BF77-4CF7-9EA2-B543AD5AAAE8}" type="presParOf" srcId="{2E82AB32-E537-4A26-B140-2EB8B61BEB13}" destId="{12DC94B2-C9C7-4279-8CE7-0F006AA064FB}" srcOrd="1" destOrd="0" presId="urn:microsoft.com/office/officeart/2005/8/layout/hProcess11"/>
    <dgm:cxn modelId="{6C67186F-72D0-449B-B161-A9E51B153AA7}" type="presParOf" srcId="{2E82AB32-E537-4A26-B140-2EB8B61BEB13}" destId="{77FF23E8-014C-4B35-8E14-867F29130C1D}" srcOrd="2" destOrd="0" presId="urn:microsoft.com/office/officeart/2005/8/layout/hProcess11"/>
    <dgm:cxn modelId="{46B4BB11-5099-4985-8E8A-A7C781BDB339}" type="presParOf" srcId="{D02B298A-1105-48D2-8F78-E34317FC82D4}" destId="{886D4B80-08EB-4267-A734-0D0F91BC2E7F}" srcOrd="1" destOrd="0" presId="urn:microsoft.com/office/officeart/2005/8/layout/hProcess11"/>
    <dgm:cxn modelId="{8EC3DD9E-9308-4F50-8506-3D876F1A28B3}" type="presParOf" srcId="{D02B298A-1105-48D2-8F78-E34317FC82D4}" destId="{4272FFC1-54D0-4998-86BF-53C1B4EB47E1}" srcOrd="2" destOrd="0" presId="urn:microsoft.com/office/officeart/2005/8/layout/hProcess11"/>
    <dgm:cxn modelId="{B09158B1-26F3-4942-99CA-A9F02D1DBF4A}" type="presParOf" srcId="{4272FFC1-54D0-4998-86BF-53C1B4EB47E1}" destId="{49975B9C-EED7-40E9-AC56-2437C4914357}" srcOrd="0" destOrd="0" presId="urn:microsoft.com/office/officeart/2005/8/layout/hProcess11"/>
    <dgm:cxn modelId="{0E555DDF-BC29-4990-ADF0-189C17C11B15}" type="presParOf" srcId="{4272FFC1-54D0-4998-86BF-53C1B4EB47E1}" destId="{CCFB0EE2-C046-4AA5-A520-9483B680A35D}" srcOrd="1" destOrd="0" presId="urn:microsoft.com/office/officeart/2005/8/layout/hProcess11"/>
    <dgm:cxn modelId="{4BF3FF83-665B-49D7-B214-07AE0C39B5E1}" type="presParOf" srcId="{4272FFC1-54D0-4998-86BF-53C1B4EB47E1}" destId="{BFAA4CC4-C6FC-47DB-A782-70A339D06A9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F4FC17-D01D-4C62-B08B-05C824FA87C0}" type="doc">
      <dgm:prSet loTypeId="urn:microsoft.com/office/officeart/2005/8/layout/hProcess9" loCatId="process" qsTypeId="urn:microsoft.com/office/officeart/2005/8/quickstyle/simple1" qsCatId="simple" csTypeId="urn:microsoft.com/office/officeart/2005/8/colors/accent1_3" csCatId="accent1" phldr="1"/>
      <dgm:spPr/>
      <dgm:t>
        <a:bodyPr/>
        <a:lstStyle/>
        <a:p>
          <a:endParaRPr lang="en-GB"/>
        </a:p>
      </dgm:t>
    </dgm:pt>
    <dgm:pt modelId="{DB6E4BC0-B980-4745-95CA-494DCDBC496F}">
      <dgm:prSet phldrT="[Text]"/>
      <dgm:spPr/>
      <dgm:t>
        <a:bodyPr/>
        <a:lstStyle/>
        <a:p>
          <a:pPr>
            <a:spcAft>
              <a:spcPts val="0"/>
            </a:spcAft>
          </a:pPr>
          <a:r>
            <a:rPr lang="en-GB" dirty="0"/>
            <a:t>Controller</a:t>
          </a:r>
        </a:p>
        <a:p>
          <a:pPr>
            <a:spcAft>
              <a:spcPts val="0"/>
            </a:spcAft>
          </a:pPr>
          <a:r>
            <a:rPr lang="en-GB" dirty="0"/>
            <a:t>specifies</a:t>
          </a:r>
        </a:p>
        <a:p>
          <a:pPr>
            <a:spcAft>
              <a:spcPts val="0"/>
            </a:spcAft>
          </a:pPr>
          <a:r>
            <a:rPr lang="en-GB" dirty="0"/>
            <a:t>view and </a:t>
          </a:r>
        </a:p>
        <a:p>
          <a:pPr>
            <a:spcAft>
              <a:spcPts val="0"/>
            </a:spcAft>
          </a:pPr>
          <a:r>
            <a:rPr lang="en-GB" dirty="0"/>
            <a:t>injects</a:t>
          </a:r>
        </a:p>
        <a:p>
          <a:pPr>
            <a:spcAft>
              <a:spcPts val="0"/>
            </a:spcAft>
          </a:pPr>
          <a:r>
            <a:rPr lang="en-GB" dirty="0"/>
            <a:t>model</a:t>
          </a:r>
        </a:p>
      </dgm:t>
    </dgm:pt>
    <dgm:pt modelId="{063F8310-B34D-4F85-8F3A-53FB962570EA}" type="parTrans" cxnId="{F3AC52B1-12E4-4037-9EE1-60B46FB3AB49}">
      <dgm:prSet/>
      <dgm:spPr/>
      <dgm:t>
        <a:bodyPr/>
        <a:lstStyle/>
        <a:p>
          <a:endParaRPr lang="en-GB"/>
        </a:p>
      </dgm:t>
    </dgm:pt>
    <dgm:pt modelId="{D18766E6-199E-4F6E-ADD1-78E97958B638}" type="sibTrans" cxnId="{F3AC52B1-12E4-4037-9EE1-60B46FB3AB49}">
      <dgm:prSet/>
      <dgm:spPr/>
      <dgm:t>
        <a:bodyPr/>
        <a:lstStyle/>
        <a:p>
          <a:endParaRPr lang="en-GB"/>
        </a:p>
      </dgm:t>
    </dgm:pt>
    <dgm:pt modelId="{2768F195-D7D9-4451-B437-0672E30EBF18}">
      <dgm:prSet phldrT="[Text]"/>
      <dgm:spPr/>
      <dgm:t>
        <a:bodyPr/>
        <a:lstStyle/>
        <a:p>
          <a:r>
            <a:rPr lang="en-GB"/>
            <a:t>Locates View</a:t>
          </a:r>
          <a:endParaRPr lang="en-GB" dirty="0"/>
        </a:p>
      </dgm:t>
    </dgm:pt>
    <dgm:pt modelId="{84847D0B-FB8C-4DF2-83FB-DE2FB95822B3}" type="parTrans" cxnId="{E4642491-7238-41D6-A88C-87924C54AB7F}">
      <dgm:prSet/>
      <dgm:spPr/>
      <dgm:t>
        <a:bodyPr/>
        <a:lstStyle/>
        <a:p>
          <a:endParaRPr lang="en-GB"/>
        </a:p>
      </dgm:t>
    </dgm:pt>
    <dgm:pt modelId="{EA8C0575-369E-439E-9B84-2A83425F891C}" type="sibTrans" cxnId="{E4642491-7238-41D6-A88C-87924C54AB7F}">
      <dgm:prSet/>
      <dgm:spPr/>
      <dgm:t>
        <a:bodyPr/>
        <a:lstStyle/>
        <a:p>
          <a:endParaRPr lang="en-GB"/>
        </a:p>
      </dgm:t>
    </dgm:pt>
    <dgm:pt modelId="{F032EBD6-45C2-44B4-83B6-CBC3D6BA92F6}">
      <dgm:prSet phldrT="[Text]"/>
      <dgm:spPr/>
      <dgm:t>
        <a:bodyPr/>
        <a:lstStyle/>
        <a:p>
          <a:r>
            <a:rPr lang="en-GB"/>
            <a:t>Locates Layout</a:t>
          </a:r>
          <a:endParaRPr lang="en-GB" dirty="0"/>
        </a:p>
      </dgm:t>
    </dgm:pt>
    <dgm:pt modelId="{3096B7D7-6516-486E-B19B-1263E6544E7C}" type="parTrans" cxnId="{4AF49A03-FA6C-4D8E-BFA5-B6D981FFFC2E}">
      <dgm:prSet/>
      <dgm:spPr/>
      <dgm:t>
        <a:bodyPr/>
        <a:lstStyle/>
        <a:p>
          <a:endParaRPr lang="en-GB"/>
        </a:p>
      </dgm:t>
    </dgm:pt>
    <dgm:pt modelId="{107A15CB-6F6D-465B-869F-96501A04AE1A}" type="sibTrans" cxnId="{4AF49A03-FA6C-4D8E-BFA5-B6D981FFFC2E}">
      <dgm:prSet/>
      <dgm:spPr/>
      <dgm:t>
        <a:bodyPr/>
        <a:lstStyle/>
        <a:p>
          <a:endParaRPr lang="en-GB"/>
        </a:p>
      </dgm:t>
    </dgm:pt>
    <dgm:pt modelId="{BEAF4255-E311-4C1F-9FF6-30410028FB4D}">
      <dgm:prSet phldrT="[Text]"/>
      <dgm:spPr/>
      <dgm:t>
        <a:bodyPr/>
        <a:lstStyle/>
        <a:p>
          <a:r>
            <a:rPr lang="en-GB"/>
            <a:t>Executes View</a:t>
          </a:r>
          <a:endParaRPr lang="en-GB" dirty="0"/>
        </a:p>
      </dgm:t>
    </dgm:pt>
    <dgm:pt modelId="{EF2CA429-4B09-4C6E-BF1E-2D9AA30595AF}" type="parTrans" cxnId="{9091444A-996F-490E-B360-8CAB175CCBD8}">
      <dgm:prSet/>
      <dgm:spPr/>
      <dgm:t>
        <a:bodyPr/>
        <a:lstStyle/>
        <a:p>
          <a:endParaRPr lang="en-GB"/>
        </a:p>
      </dgm:t>
    </dgm:pt>
    <dgm:pt modelId="{F7759B60-416D-4F14-B1B6-F26437346C6B}" type="sibTrans" cxnId="{9091444A-996F-490E-B360-8CAB175CCBD8}">
      <dgm:prSet/>
      <dgm:spPr/>
      <dgm:t>
        <a:bodyPr/>
        <a:lstStyle/>
        <a:p>
          <a:endParaRPr lang="en-GB"/>
        </a:p>
      </dgm:t>
    </dgm:pt>
    <dgm:pt modelId="{6C23B1C0-8E1B-4C5B-8787-744B85E7E5CB}">
      <dgm:prSet phldrT="[Text]"/>
      <dgm:spPr/>
      <dgm:t>
        <a:bodyPr/>
        <a:lstStyle/>
        <a:p>
          <a:r>
            <a:rPr lang="en-GB"/>
            <a:t>Injects</a:t>
          </a:r>
        </a:p>
        <a:p>
          <a:r>
            <a:rPr lang="en-GB"/>
            <a:t>data with</a:t>
          </a:r>
        </a:p>
        <a:p>
          <a:r>
            <a:rPr lang="en-GB"/>
            <a:t>markup</a:t>
          </a:r>
          <a:endParaRPr lang="en-GB" dirty="0"/>
        </a:p>
      </dgm:t>
    </dgm:pt>
    <dgm:pt modelId="{2D643FEE-5AB6-4A85-B6A4-4EEFF2170782}" type="parTrans" cxnId="{D5D36958-AD40-4C41-93BC-C801D5FA71CD}">
      <dgm:prSet/>
      <dgm:spPr/>
      <dgm:t>
        <a:bodyPr/>
        <a:lstStyle/>
        <a:p>
          <a:endParaRPr lang="en-GB"/>
        </a:p>
      </dgm:t>
    </dgm:pt>
    <dgm:pt modelId="{05F39C38-615D-43B7-B4AF-48B2C26CE2AE}" type="sibTrans" cxnId="{D5D36958-AD40-4C41-93BC-C801D5FA71CD}">
      <dgm:prSet/>
      <dgm:spPr/>
      <dgm:t>
        <a:bodyPr/>
        <a:lstStyle/>
        <a:p>
          <a:endParaRPr lang="en-GB"/>
        </a:p>
      </dgm:t>
    </dgm:pt>
    <dgm:pt modelId="{A7FAE73E-9728-470A-A186-C4C8E5DEF238}">
      <dgm:prSet phldrT="[Text]"/>
      <dgm:spPr/>
      <dgm:t>
        <a:bodyPr/>
        <a:lstStyle/>
        <a:p>
          <a:r>
            <a:rPr lang="en-GB" dirty="0"/>
            <a:t>Returns HTML</a:t>
          </a:r>
        </a:p>
      </dgm:t>
    </dgm:pt>
    <dgm:pt modelId="{B09FF2CD-0C0D-4697-B9E0-5D0DDF06381D}" type="parTrans" cxnId="{DA914771-7DFF-4151-8497-E2AFA7E5309B}">
      <dgm:prSet/>
      <dgm:spPr/>
      <dgm:t>
        <a:bodyPr/>
        <a:lstStyle/>
        <a:p>
          <a:endParaRPr lang="en-GB"/>
        </a:p>
      </dgm:t>
    </dgm:pt>
    <dgm:pt modelId="{B98B39A8-46A0-4DF4-8A68-D27A75439186}" type="sibTrans" cxnId="{DA914771-7DFF-4151-8497-E2AFA7E5309B}">
      <dgm:prSet/>
      <dgm:spPr/>
      <dgm:t>
        <a:bodyPr/>
        <a:lstStyle/>
        <a:p>
          <a:endParaRPr lang="en-GB"/>
        </a:p>
      </dgm:t>
    </dgm:pt>
    <dgm:pt modelId="{FDECEC79-1C2F-4D9B-8518-AF3033133FC7}" type="pres">
      <dgm:prSet presAssocID="{02F4FC17-D01D-4C62-B08B-05C824FA87C0}" presName="CompostProcess" presStyleCnt="0">
        <dgm:presLayoutVars>
          <dgm:dir/>
          <dgm:resizeHandles val="exact"/>
        </dgm:presLayoutVars>
      </dgm:prSet>
      <dgm:spPr/>
    </dgm:pt>
    <dgm:pt modelId="{97522E9F-256B-4DC7-A0D9-4ABC5C220D8E}" type="pres">
      <dgm:prSet presAssocID="{02F4FC17-D01D-4C62-B08B-05C824FA87C0}" presName="arrow" presStyleLbl="bgShp" presStyleIdx="0" presStyleCnt="1" custLinFactNeighborY="313"/>
      <dgm:spPr>
        <a:solidFill>
          <a:schemeClr val="bg1">
            <a:lumMod val="65000"/>
          </a:schemeClr>
        </a:solidFill>
      </dgm:spPr>
    </dgm:pt>
    <dgm:pt modelId="{90795F45-9501-4345-8716-32ADEAD2BCB1}" type="pres">
      <dgm:prSet presAssocID="{02F4FC17-D01D-4C62-B08B-05C824FA87C0}" presName="linearProcess" presStyleCnt="0"/>
      <dgm:spPr/>
    </dgm:pt>
    <dgm:pt modelId="{A3FC5035-E439-4DE4-B9F6-E1E585CA955D}" type="pres">
      <dgm:prSet presAssocID="{DB6E4BC0-B980-4745-95CA-494DCDBC496F}" presName="textNode" presStyleLbl="node1" presStyleIdx="0" presStyleCnt="6">
        <dgm:presLayoutVars>
          <dgm:bulletEnabled val="1"/>
        </dgm:presLayoutVars>
      </dgm:prSet>
      <dgm:spPr/>
    </dgm:pt>
    <dgm:pt modelId="{62AD9617-CA38-4A31-9432-BD86286096A8}" type="pres">
      <dgm:prSet presAssocID="{D18766E6-199E-4F6E-ADD1-78E97958B638}" presName="sibTrans" presStyleCnt="0"/>
      <dgm:spPr/>
    </dgm:pt>
    <dgm:pt modelId="{C3F2005F-17CA-4B47-B59E-4B08BF1296B8}" type="pres">
      <dgm:prSet presAssocID="{2768F195-D7D9-4451-B437-0672E30EBF18}" presName="textNode" presStyleLbl="node1" presStyleIdx="1" presStyleCnt="6" custLinFactNeighborX="-8615" custLinFactNeighborY="564">
        <dgm:presLayoutVars>
          <dgm:bulletEnabled val="1"/>
        </dgm:presLayoutVars>
      </dgm:prSet>
      <dgm:spPr/>
    </dgm:pt>
    <dgm:pt modelId="{A4340714-643A-4859-BAEC-592259A7C669}" type="pres">
      <dgm:prSet presAssocID="{EA8C0575-369E-439E-9B84-2A83425F891C}" presName="sibTrans" presStyleCnt="0"/>
      <dgm:spPr/>
    </dgm:pt>
    <dgm:pt modelId="{4F9C79C3-8EC7-46CF-BDE9-41D0AB8981DA}" type="pres">
      <dgm:prSet presAssocID="{F032EBD6-45C2-44B4-83B6-CBC3D6BA92F6}" presName="textNode" presStyleLbl="node1" presStyleIdx="2" presStyleCnt="6">
        <dgm:presLayoutVars>
          <dgm:bulletEnabled val="1"/>
        </dgm:presLayoutVars>
      </dgm:prSet>
      <dgm:spPr/>
    </dgm:pt>
    <dgm:pt modelId="{B0922AAF-A9E4-432C-AD45-7D742D97B3C3}" type="pres">
      <dgm:prSet presAssocID="{107A15CB-6F6D-465B-869F-96501A04AE1A}" presName="sibTrans" presStyleCnt="0"/>
      <dgm:spPr/>
    </dgm:pt>
    <dgm:pt modelId="{1A4CB1E3-F1B5-4137-B376-4EDD7F09615B}" type="pres">
      <dgm:prSet presAssocID="{BEAF4255-E311-4C1F-9FF6-30410028FB4D}" presName="textNode" presStyleLbl="node1" presStyleIdx="3" presStyleCnt="6">
        <dgm:presLayoutVars>
          <dgm:bulletEnabled val="1"/>
        </dgm:presLayoutVars>
      </dgm:prSet>
      <dgm:spPr/>
    </dgm:pt>
    <dgm:pt modelId="{9B13A1C7-8E00-4F8D-B527-343F01081E3B}" type="pres">
      <dgm:prSet presAssocID="{F7759B60-416D-4F14-B1B6-F26437346C6B}" presName="sibTrans" presStyleCnt="0"/>
      <dgm:spPr/>
    </dgm:pt>
    <dgm:pt modelId="{1BA8E58C-FE1A-4BED-8A24-1EAA6351D543}" type="pres">
      <dgm:prSet presAssocID="{6C23B1C0-8E1B-4C5B-8787-744B85E7E5CB}" presName="textNode" presStyleLbl="node1" presStyleIdx="4" presStyleCnt="6">
        <dgm:presLayoutVars>
          <dgm:bulletEnabled val="1"/>
        </dgm:presLayoutVars>
      </dgm:prSet>
      <dgm:spPr/>
    </dgm:pt>
    <dgm:pt modelId="{624D13C6-B0BC-49CE-95AD-E59993E1865E}" type="pres">
      <dgm:prSet presAssocID="{05F39C38-615D-43B7-B4AF-48B2C26CE2AE}" presName="sibTrans" presStyleCnt="0"/>
      <dgm:spPr/>
    </dgm:pt>
    <dgm:pt modelId="{D6998C4F-BC67-47B4-9B40-85E0DCC1B765}" type="pres">
      <dgm:prSet presAssocID="{A7FAE73E-9728-470A-A186-C4C8E5DEF238}" presName="textNode" presStyleLbl="node1" presStyleIdx="5" presStyleCnt="6">
        <dgm:presLayoutVars>
          <dgm:bulletEnabled val="1"/>
        </dgm:presLayoutVars>
      </dgm:prSet>
      <dgm:spPr/>
    </dgm:pt>
  </dgm:ptLst>
  <dgm:cxnLst>
    <dgm:cxn modelId="{1EE5FE00-F06E-48EA-B336-68BFBD031DE2}" type="presOf" srcId="{02F4FC17-D01D-4C62-B08B-05C824FA87C0}" destId="{FDECEC79-1C2F-4D9B-8518-AF3033133FC7}" srcOrd="0" destOrd="0" presId="urn:microsoft.com/office/officeart/2005/8/layout/hProcess9"/>
    <dgm:cxn modelId="{4AF49A03-FA6C-4D8E-BFA5-B6D981FFFC2E}" srcId="{02F4FC17-D01D-4C62-B08B-05C824FA87C0}" destId="{F032EBD6-45C2-44B4-83B6-CBC3D6BA92F6}" srcOrd="2" destOrd="0" parTransId="{3096B7D7-6516-486E-B19B-1263E6544E7C}" sibTransId="{107A15CB-6F6D-465B-869F-96501A04AE1A}"/>
    <dgm:cxn modelId="{A1B46747-5FFC-49BC-A7A2-3FA5D75466AD}" type="presOf" srcId="{6C23B1C0-8E1B-4C5B-8787-744B85E7E5CB}" destId="{1BA8E58C-FE1A-4BED-8A24-1EAA6351D543}" srcOrd="0" destOrd="0" presId="urn:microsoft.com/office/officeart/2005/8/layout/hProcess9"/>
    <dgm:cxn modelId="{9091444A-996F-490E-B360-8CAB175CCBD8}" srcId="{02F4FC17-D01D-4C62-B08B-05C824FA87C0}" destId="{BEAF4255-E311-4C1F-9FF6-30410028FB4D}" srcOrd="3" destOrd="0" parTransId="{EF2CA429-4B09-4C6E-BF1E-2D9AA30595AF}" sibTransId="{F7759B60-416D-4F14-B1B6-F26437346C6B}"/>
    <dgm:cxn modelId="{CC69126B-5F47-4884-A572-1AE3D430ABC8}" type="presOf" srcId="{A7FAE73E-9728-470A-A186-C4C8E5DEF238}" destId="{D6998C4F-BC67-47B4-9B40-85E0DCC1B765}" srcOrd="0" destOrd="0" presId="urn:microsoft.com/office/officeart/2005/8/layout/hProcess9"/>
    <dgm:cxn modelId="{19DBD86C-8AA7-4006-9BE2-96AB628E6F7F}" type="presOf" srcId="{F032EBD6-45C2-44B4-83B6-CBC3D6BA92F6}" destId="{4F9C79C3-8EC7-46CF-BDE9-41D0AB8981DA}" srcOrd="0" destOrd="0" presId="urn:microsoft.com/office/officeart/2005/8/layout/hProcess9"/>
    <dgm:cxn modelId="{DA914771-7DFF-4151-8497-E2AFA7E5309B}" srcId="{02F4FC17-D01D-4C62-B08B-05C824FA87C0}" destId="{A7FAE73E-9728-470A-A186-C4C8E5DEF238}" srcOrd="5" destOrd="0" parTransId="{B09FF2CD-0C0D-4697-B9E0-5D0DDF06381D}" sibTransId="{B98B39A8-46A0-4DF4-8A68-D27A75439186}"/>
    <dgm:cxn modelId="{A4ABB952-9EAE-4373-B6EF-E781FE80F250}" type="presOf" srcId="{2768F195-D7D9-4451-B437-0672E30EBF18}" destId="{C3F2005F-17CA-4B47-B59E-4B08BF1296B8}" srcOrd="0" destOrd="0" presId="urn:microsoft.com/office/officeart/2005/8/layout/hProcess9"/>
    <dgm:cxn modelId="{07201553-8CE5-4C8D-81D6-1F6223F22561}" type="presOf" srcId="{BEAF4255-E311-4C1F-9FF6-30410028FB4D}" destId="{1A4CB1E3-F1B5-4137-B376-4EDD7F09615B}" srcOrd="0" destOrd="0" presId="urn:microsoft.com/office/officeart/2005/8/layout/hProcess9"/>
    <dgm:cxn modelId="{D5D36958-AD40-4C41-93BC-C801D5FA71CD}" srcId="{02F4FC17-D01D-4C62-B08B-05C824FA87C0}" destId="{6C23B1C0-8E1B-4C5B-8787-744B85E7E5CB}" srcOrd="4" destOrd="0" parTransId="{2D643FEE-5AB6-4A85-B6A4-4EEFF2170782}" sibTransId="{05F39C38-615D-43B7-B4AF-48B2C26CE2AE}"/>
    <dgm:cxn modelId="{E4642491-7238-41D6-A88C-87924C54AB7F}" srcId="{02F4FC17-D01D-4C62-B08B-05C824FA87C0}" destId="{2768F195-D7D9-4451-B437-0672E30EBF18}" srcOrd="1" destOrd="0" parTransId="{84847D0B-FB8C-4DF2-83FB-DE2FB95822B3}" sibTransId="{EA8C0575-369E-439E-9B84-2A83425F891C}"/>
    <dgm:cxn modelId="{F3AC52B1-12E4-4037-9EE1-60B46FB3AB49}" srcId="{02F4FC17-D01D-4C62-B08B-05C824FA87C0}" destId="{DB6E4BC0-B980-4745-95CA-494DCDBC496F}" srcOrd="0" destOrd="0" parTransId="{063F8310-B34D-4F85-8F3A-53FB962570EA}" sibTransId="{D18766E6-199E-4F6E-ADD1-78E97958B638}"/>
    <dgm:cxn modelId="{3697C6EF-698B-4629-A944-07917691836D}" type="presOf" srcId="{DB6E4BC0-B980-4745-95CA-494DCDBC496F}" destId="{A3FC5035-E439-4DE4-B9F6-E1E585CA955D}" srcOrd="0" destOrd="0" presId="urn:microsoft.com/office/officeart/2005/8/layout/hProcess9"/>
    <dgm:cxn modelId="{7E75A0B9-62F5-40BA-959F-44530AC9B111}" type="presParOf" srcId="{FDECEC79-1C2F-4D9B-8518-AF3033133FC7}" destId="{97522E9F-256B-4DC7-A0D9-4ABC5C220D8E}" srcOrd="0" destOrd="0" presId="urn:microsoft.com/office/officeart/2005/8/layout/hProcess9"/>
    <dgm:cxn modelId="{E218B0A4-D10A-47CB-88BC-0BF564F0E3E8}" type="presParOf" srcId="{FDECEC79-1C2F-4D9B-8518-AF3033133FC7}" destId="{90795F45-9501-4345-8716-32ADEAD2BCB1}" srcOrd="1" destOrd="0" presId="urn:microsoft.com/office/officeart/2005/8/layout/hProcess9"/>
    <dgm:cxn modelId="{1A71D2AB-6429-4903-9A0C-892BA507AA2D}" type="presParOf" srcId="{90795F45-9501-4345-8716-32ADEAD2BCB1}" destId="{A3FC5035-E439-4DE4-B9F6-E1E585CA955D}" srcOrd="0" destOrd="0" presId="urn:microsoft.com/office/officeart/2005/8/layout/hProcess9"/>
    <dgm:cxn modelId="{4BA07DE3-7254-4769-A092-7102E68C52A8}" type="presParOf" srcId="{90795F45-9501-4345-8716-32ADEAD2BCB1}" destId="{62AD9617-CA38-4A31-9432-BD86286096A8}" srcOrd="1" destOrd="0" presId="urn:microsoft.com/office/officeart/2005/8/layout/hProcess9"/>
    <dgm:cxn modelId="{EBAE6A07-BFE3-4398-81FB-F1D10AAA0918}" type="presParOf" srcId="{90795F45-9501-4345-8716-32ADEAD2BCB1}" destId="{C3F2005F-17CA-4B47-B59E-4B08BF1296B8}" srcOrd="2" destOrd="0" presId="urn:microsoft.com/office/officeart/2005/8/layout/hProcess9"/>
    <dgm:cxn modelId="{C8E156B5-3D37-440B-912A-B0C54CB8BA25}" type="presParOf" srcId="{90795F45-9501-4345-8716-32ADEAD2BCB1}" destId="{A4340714-643A-4859-BAEC-592259A7C669}" srcOrd="3" destOrd="0" presId="urn:microsoft.com/office/officeart/2005/8/layout/hProcess9"/>
    <dgm:cxn modelId="{31BF9A6E-42CD-46D0-9384-0BA028F5A0E6}" type="presParOf" srcId="{90795F45-9501-4345-8716-32ADEAD2BCB1}" destId="{4F9C79C3-8EC7-46CF-BDE9-41D0AB8981DA}" srcOrd="4" destOrd="0" presId="urn:microsoft.com/office/officeart/2005/8/layout/hProcess9"/>
    <dgm:cxn modelId="{55D05311-F491-409E-8729-60C2701F0CA0}" type="presParOf" srcId="{90795F45-9501-4345-8716-32ADEAD2BCB1}" destId="{B0922AAF-A9E4-432C-AD45-7D742D97B3C3}" srcOrd="5" destOrd="0" presId="urn:microsoft.com/office/officeart/2005/8/layout/hProcess9"/>
    <dgm:cxn modelId="{12C0D21C-6C7D-4F3E-8D29-9B76960A643C}" type="presParOf" srcId="{90795F45-9501-4345-8716-32ADEAD2BCB1}" destId="{1A4CB1E3-F1B5-4137-B376-4EDD7F09615B}" srcOrd="6" destOrd="0" presId="urn:microsoft.com/office/officeart/2005/8/layout/hProcess9"/>
    <dgm:cxn modelId="{55B9DE07-D074-4D5E-97D1-5DA68E9337E3}" type="presParOf" srcId="{90795F45-9501-4345-8716-32ADEAD2BCB1}" destId="{9B13A1C7-8E00-4F8D-B527-343F01081E3B}" srcOrd="7" destOrd="0" presId="urn:microsoft.com/office/officeart/2005/8/layout/hProcess9"/>
    <dgm:cxn modelId="{FEDC1EEE-8D11-49C8-81F6-83C199F68DD0}" type="presParOf" srcId="{90795F45-9501-4345-8716-32ADEAD2BCB1}" destId="{1BA8E58C-FE1A-4BED-8A24-1EAA6351D543}" srcOrd="8" destOrd="0" presId="urn:microsoft.com/office/officeart/2005/8/layout/hProcess9"/>
    <dgm:cxn modelId="{A08FAA35-6471-4ABF-B287-D1E02BEC47F7}" type="presParOf" srcId="{90795F45-9501-4345-8716-32ADEAD2BCB1}" destId="{624D13C6-B0BC-49CE-95AD-E59993E1865E}" srcOrd="9" destOrd="0" presId="urn:microsoft.com/office/officeart/2005/8/layout/hProcess9"/>
    <dgm:cxn modelId="{C278712F-FA18-4A00-A164-F14042D09B8C}" type="presParOf" srcId="{90795F45-9501-4345-8716-32ADEAD2BCB1}" destId="{D6998C4F-BC67-47B4-9B40-85E0DCC1B765}"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B8B22-828C-458F-84E6-2BD4EBE3B0FD}">
      <dsp:nvSpPr>
        <dsp:cNvPr id="0" name=""/>
        <dsp:cNvSpPr/>
      </dsp:nvSpPr>
      <dsp:spPr>
        <a:xfrm>
          <a:off x="0" y="1108084"/>
          <a:ext cx="8168681" cy="106802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95098-B977-4E00-976C-82835788C107}">
      <dsp:nvSpPr>
        <dsp:cNvPr id="0" name=""/>
        <dsp:cNvSpPr/>
      </dsp:nvSpPr>
      <dsp:spPr>
        <a:xfrm>
          <a:off x="89" y="0"/>
          <a:ext cx="3586162" cy="106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b" anchorCtr="0">
          <a:noAutofit/>
        </a:bodyPr>
        <a:lstStyle/>
        <a:p>
          <a:pPr marL="0" lvl="0" indent="0" algn="ctr" defTabSz="1644650">
            <a:lnSpc>
              <a:spcPct val="90000"/>
            </a:lnSpc>
            <a:spcBef>
              <a:spcPct val="0"/>
            </a:spcBef>
            <a:spcAft>
              <a:spcPct val="35000"/>
            </a:spcAft>
            <a:buNone/>
          </a:pPr>
          <a:endParaRPr lang="en-US" sz="3700" b="1" kern="1200" dirty="0"/>
        </a:p>
      </dsp:txBody>
      <dsp:txXfrm>
        <a:off x="89" y="0"/>
        <a:ext cx="3586162" cy="1068022"/>
      </dsp:txXfrm>
    </dsp:sp>
    <dsp:sp modelId="{12DC94B2-C9C7-4279-8CE7-0F006AA064FB}">
      <dsp:nvSpPr>
        <dsp:cNvPr id="0" name=""/>
        <dsp:cNvSpPr/>
      </dsp:nvSpPr>
      <dsp:spPr>
        <a:xfrm>
          <a:off x="1659668" y="1201525"/>
          <a:ext cx="267005" cy="26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975B9C-EED7-40E9-AC56-2437C4914357}">
      <dsp:nvSpPr>
        <dsp:cNvPr id="0" name=""/>
        <dsp:cNvSpPr/>
      </dsp:nvSpPr>
      <dsp:spPr>
        <a:xfrm>
          <a:off x="3765560" y="1602034"/>
          <a:ext cx="3586162" cy="106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t" anchorCtr="0">
          <a:noAutofit/>
        </a:bodyPr>
        <a:lstStyle/>
        <a:p>
          <a:pPr marL="0" lvl="0" indent="0" algn="ctr" defTabSz="1644650">
            <a:lnSpc>
              <a:spcPct val="90000"/>
            </a:lnSpc>
            <a:spcBef>
              <a:spcPct val="0"/>
            </a:spcBef>
            <a:spcAft>
              <a:spcPct val="35000"/>
            </a:spcAft>
            <a:buNone/>
          </a:pPr>
          <a:endParaRPr lang="en-US" sz="3700" kern="1200" dirty="0"/>
        </a:p>
      </dsp:txBody>
      <dsp:txXfrm>
        <a:off x="3765560" y="1602034"/>
        <a:ext cx="3586162" cy="1068022"/>
      </dsp:txXfrm>
    </dsp:sp>
    <dsp:sp modelId="{CCFB0EE2-C046-4AA5-A520-9483B680A35D}">
      <dsp:nvSpPr>
        <dsp:cNvPr id="0" name=""/>
        <dsp:cNvSpPr/>
      </dsp:nvSpPr>
      <dsp:spPr>
        <a:xfrm>
          <a:off x="5425138" y="1201525"/>
          <a:ext cx="267005" cy="26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22E9F-256B-4DC7-A0D9-4ABC5C220D8E}">
      <dsp:nvSpPr>
        <dsp:cNvPr id="0" name=""/>
        <dsp:cNvSpPr/>
      </dsp:nvSpPr>
      <dsp:spPr>
        <a:xfrm>
          <a:off x="610267" y="0"/>
          <a:ext cx="6916368" cy="4064000"/>
        </a:xfrm>
        <a:prstGeom prst="rightArrow">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A3FC5035-E439-4DE4-B9F6-E1E585CA955D}">
      <dsp:nvSpPr>
        <dsp:cNvPr id="0" name=""/>
        <dsp:cNvSpPr/>
      </dsp:nvSpPr>
      <dsp:spPr>
        <a:xfrm>
          <a:off x="5202" y="1219199"/>
          <a:ext cx="1249626" cy="162560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ts val="0"/>
            </a:spcAft>
            <a:buNone/>
          </a:pPr>
          <a:r>
            <a:rPr lang="en-GB" sz="1800" kern="1200" dirty="0"/>
            <a:t>Controller</a:t>
          </a:r>
        </a:p>
        <a:p>
          <a:pPr marL="0" lvl="0" indent="0" algn="ctr" defTabSz="800100">
            <a:lnSpc>
              <a:spcPct val="90000"/>
            </a:lnSpc>
            <a:spcBef>
              <a:spcPct val="0"/>
            </a:spcBef>
            <a:spcAft>
              <a:spcPts val="0"/>
            </a:spcAft>
            <a:buNone/>
          </a:pPr>
          <a:r>
            <a:rPr lang="en-GB" sz="1800" kern="1200" dirty="0"/>
            <a:t>specifies</a:t>
          </a:r>
        </a:p>
        <a:p>
          <a:pPr marL="0" lvl="0" indent="0" algn="ctr" defTabSz="800100">
            <a:lnSpc>
              <a:spcPct val="90000"/>
            </a:lnSpc>
            <a:spcBef>
              <a:spcPct val="0"/>
            </a:spcBef>
            <a:spcAft>
              <a:spcPts val="0"/>
            </a:spcAft>
            <a:buNone/>
          </a:pPr>
          <a:r>
            <a:rPr lang="en-GB" sz="1800" kern="1200" dirty="0"/>
            <a:t>view and </a:t>
          </a:r>
        </a:p>
        <a:p>
          <a:pPr marL="0" lvl="0" indent="0" algn="ctr" defTabSz="800100">
            <a:lnSpc>
              <a:spcPct val="90000"/>
            </a:lnSpc>
            <a:spcBef>
              <a:spcPct val="0"/>
            </a:spcBef>
            <a:spcAft>
              <a:spcPts val="0"/>
            </a:spcAft>
            <a:buNone/>
          </a:pPr>
          <a:r>
            <a:rPr lang="en-GB" sz="1800" kern="1200" dirty="0"/>
            <a:t>injects</a:t>
          </a:r>
        </a:p>
        <a:p>
          <a:pPr marL="0" lvl="0" indent="0" algn="ctr" defTabSz="800100">
            <a:lnSpc>
              <a:spcPct val="90000"/>
            </a:lnSpc>
            <a:spcBef>
              <a:spcPct val="0"/>
            </a:spcBef>
            <a:spcAft>
              <a:spcPts val="0"/>
            </a:spcAft>
            <a:buNone/>
          </a:pPr>
          <a:r>
            <a:rPr lang="en-GB" sz="1800" kern="1200" dirty="0"/>
            <a:t>model</a:t>
          </a:r>
        </a:p>
      </dsp:txBody>
      <dsp:txXfrm>
        <a:off x="66204" y="1280201"/>
        <a:ext cx="1127622" cy="1503596"/>
      </dsp:txXfrm>
    </dsp:sp>
    <dsp:sp modelId="{C3F2005F-17CA-4B47-B59E-4B08BF1296B8}">
      <dsp:nvSpPr>
        <dsp:cNvPr id="0" name=""/>
        <dsp:cNvSpPr/>
      </dsp:nvSpPr>
      <dsp:spPr>
        <a:xfrm>
          <a:off x="1369743" y="1228368"/>
          <a:ext cx="1249626" cy="1625600"/>
        </a:xfrm>
        <a:prstGeom prst="roundRect">
          <a:avLst/>
        </a:prstGeom>
        <a:solidFill>
          <a:schemeClr val="accent1">
            <a:shade val="80000"/>
            <a:hueOff val="54253"/>
            <a:satOff val="1035"/>
            <a:lumOff val="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Locates View</a:t>
          </a:r>
          <a:endParaRPr lang="en-GB" sz="1800" kern="1200" dirty="0"/>
        </a:p>
      </dsp:txBody>
      <dsp:txXfrm>
        <a:off x="1430745" y="1289370"/>
        <a:ext cx="1127622" cy="1503596"/>
      </dsp:txXfrm>
    </dsp:sp>
    <dsp:sp modelId="{4F9C79C3-8EC7-46CF-BDE9-41D0AB8981DA}">
      <dsp:nvSpPr>
        <dsp:cNvPr id="0" name=""/>
        <dsp:cNvSpPr/>
      </dsp:nvSpPr>
      <dsp:spPr>
        <a:xfrm>
          <a:off x="2755951" y="1219199"/>
          <a:ext cx="1249626" cy="1625600"/>
        </a:xfrm>
        <a:prstGeom prst="roundRect">
          <a:avLst/>
        </a:prstGeom>
        <a:solidFill>
          <a:schemeClr val="accent1">
            <a:shade val="80000"/>
            <a:hueOff val="108505"/>
            <a:satOff val="2070"/>
            <a:lumOff val="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Locates Layout</a:t>
          </a:r>
          <a:endParaRPr lang="en-GB" sz="1800" kern="1200" dirty="0"/>
        </a:p>
      </dsp:txBody>
      <dsp:txXfrm>
        <a:off x="2816953" y="1280201"/>
        <a:ext cx="1127622" cy="1503596"/>
      </dsp:txXfrm>
    </dsp:sp>
    <dsp:sp modelId="{1A4CB1E3-F1B5-4137-B376-4EDD7F09615B}">
      <dsp:nvSpPr>
        <dsp:cNvPr id="0" name=""/>
        <dsp:cNvSpPr/>
      </dsp:nvSpPr>
      <dsp:spPr>
        <a:xfrm>
          <a:off x="4131326" y="1219199"/>
          <a:ext cx="1249626" cy="1625600"/>
        </a:xfrm>
        <a:prstGeom prst="roundRect">
          <a:avLst/>
        </a:prstGeom>
        <a:solidFill>
          <a:schemeClr val="accent1">
            <a:shade val="80000"/>
            <a:hueOff val="162758"/>
            <a:satOff val="3105"/>
            <a:lumOff val="137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Executes View</a:t>
          </a:r>
          <a:endParaRPr lang="en-GB" sz="1800" kern="1200" dirty="0"/>
        </a:p>
      </dsp:txBody>
      <dsp:txXfrm>
        <a:off x="4192328" y="1280201"/>
        <a:ext cx="1127622" cy="1503596"/>
      </dsp:txXfrm>
    </dsp:sp>
    <dsp:sp modelId="{1BA8E58C-FE1A-4BED-8A24-1EAA6351D543}">
      <dsp:nvSpPr>
        <dsp:cNvPr id="0" name=""/>
        <dsp:cNvSpPr/>
      </dsp:nvSpPr>
      <dsp:spPr>
        <a:xfrm>
          <a:off x="5506700" y="1219199"/>
          <a:ext cx="1249626" cy="1625600"/>
        </a:xfrm>
        <a:prstGeom prst="roundRect">
          <a:avLst/>
        </a:prstGeom>
        <a:solidFill>
          <a:schemeClr val="accent1">
            <a:shade val="80000"/>
            <a:hueOff val="217011"/>
            <a:satOff val="4140"/>
            <a:lumOff val="182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Injects</a:t>
          </a:r>
        </a:p>
        <a:p>
          <a:pPr marL="0" lvl="0" indent="0" algn="ctr" defTabSz="800100">
            <a:lnSpc>
              <a:spcPct val="90000"/>
            </a:lnSpc>
            <a:spcBef>
              <a:spcPct val="0"/>
            </a:spcBef>
            <a:spcAft>
              <a:spcPct val="35000"/>
            </a:spcAft>
            <a:buNone/>
          </a:pPr>
          <a:r>
            <a:rPr lang="en-GB" sz="1800" kern="1200"/>
            <a:t>data with</a:t>
          </a:r>
        </a:p>
        <a:p>
          <a:pPr marL="0" lvl="0" indent="0" algn="ctr" defTabSz="800100">
            <a:lnSpc>
              <a:spcPct val="90000"/>
            </a:lnSpc>
            <a:spcBef>
              <a:spcPct val="0"/>
            </a:spcBef>
            <a:spcAft>
              <a:spcPct val="35000"/>
            </a:spcAft>
            <a:buNone/>
          </a:pPr>
          <a:r>
            <a:rPr lang="en-GB" sz="1800" kern="1200"/>
            <a:t>markup</a:t>
          </a:r>
          <a:endParaRPr lang="en-GB" sz="1800" kern="1200" dirty="0"/>
        </a:p>
      </dsp:txBody>
      <dsp:txXfrm>
        <a:off x="5567702" y="1280201"/>
        <a:ext cx="1127622" cy="1503596"/>
      </dsp:txXfrm>
    </dsp:sp>
    <dsp:sp modelId="{D6998C4F-BC67-47B4-9B40-85E0DCC1B765}">
      <dsp:nvSpPr>
        <dsp:cNvPr id="0" name=""/>
        <dsp:cNvSpPr/>
      </dsp:nvSpPr>
      <dsp:spPr>
        <a:xfrm>
          <a:off x="6882075" y="1219199"/>
          <a:ext cx="1249626" cy="1625600"/>
        </a:xfrm>
        <a:prstGeom prst="roundRect">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Returns HTML</a:t>
          </a:r>
        </a:p>
      </dsp:txBody>
      <dsp:txXfrm>
        <a:off x="6943077" y="1280201"/>
        <a:ext cx="1127622" cy="15035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ADEA3-81DA-4E7F-9DFE-424466CFDA28}" type="datetimeFigureOut">
              <a:rPr lang="en-US" smtClean="0"/>
              <a:t>7/11/2018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1AD74-0349-4C91-9B08-CBA96B09AF08}" type="slidenum">
              <a:rPr lang="en-US" smtClean="0"/>
              <a:t>‹#›</a:t>
            </a:fld>
            <a:endParaRPr lang="en-US"/>
          </a:p>
        </p:txBody>
      </p:sp>
    </p:spTree>
    <p:extLst>
      <p:ext uri="{BB962C8B-B14F-4D97-AF65-F5344CB8AC3E}">
        <p14:creationId xmlns:p14="http://schemas.microsoft.com/office/powerpoint/2010/main" val="3539214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msdn.microsoft.com/en-us/library/system.web.mvc.remoteattribute(v=VS.98).aspx"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weblogs.asp.net/scottgu/archive/2010/07/27/introducing-asp-net-mvc-3-preview-1.aspx" TargetMode="External"/><Relationship Id="rId2" Type="http://schemas.openxmlformats.org/officeDocument/2006/relationships/slide" Target="../slides/slide126.xml"/><Relationship Id="rId1" Type="http://schemas.openxmlformats.org/officeDocument/2006/relationships/notesMaster" Target="../notesMasters/notesMaster1.xml"/><Relationship Id="rId4" Type="http://schemas.openxmlformats.org/officeDocument/2006/relationships/hyperlink" Target="http://msdn.microsoft.com/en-us/library/gg416513(VS.98).aspx"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en.wikipedia.org/wiki/Unobtrusive_JavaScript" TargetMode="External"/><Relationship Id="rId7" Type="http://schemas.openxmlformats.org/officeDocument/2006/relationships/hyperlink" Target="http://www.asp.net/learn/whitepapers/mvc3-release-notes" TargetMode="External"/><Relationship Id="rId2" Type="http://schemas.openxmlformats.org/officeDocument/2006/relationships/slide" Target="../slides/slide117.xml"/><Relationship Id="rId1" Type="http://schemas.openxmlformats.org/officeDocument/2006/relationships/notesMaster" Target="../notesMasters/notesMaster1.xml"/><Relationship Id="rId6" Type="http://schemas.openxmlformats.org/officeDocument/2006/relationships/hyperlink" Target="http://www.asp.net/mvc/tutorials/creating-a-mvc-3-application-with-razor-and-unobtrusive-javascript" TargetMode="External"/><Relationship Id="rId5" Type="http://schemas.openxmlformats.org/officeDocument/2006/relationships/hyperlink" Target="http://bradwilson.typepad.com/blog/2010/10/mvc3-unobtrusive-validation.html" TargetMode="External"/><Relationship Id="rId4" Type="http://schemas.openxmlformats.org/officeDocument/2006/relationships/hyperlink" Target="http://bradwilson.typepad.com/blog/2010/10/mvc3-unobtrusive-ajax.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a:t>
            </a:fld>
            <a:endParaRPr lang="en-US"/>
          </a:p>
        </p:txBody>
      </p:sp>
    </p:spTree>
    <p:extLst>
      <p:ext uri="{BB962C8B-B14F-4D97-AF65-F5344CB8AC3E}">
        <p14:creationId xmlns:p14="http://schemas.microsoft.com/office/powerpoint/2010/main" val="278250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38445603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r>
              <a:rPr lang="en-US" b="1" dirty="0"/>
              <a:t>Remote Validation</a:t>
            </a:r>
          </a:p>
          <a:p>
            <a:r>
              <a:rPr lang="en-US" dirty="0"/>
              <a:t>ASP.NET MVC 3 supports the new </a:t>
            </a:r>
            <a:r>
              <a:rPr lang="en-US" dirty="0" err="1">
                <a:hlinkClick r:id="rId3"/>
              </a:rPr>
              <a:t>RemoteAttribute</a:t>
            </a:r>
            <a:r>
              <a:rPr lang="en-US" dirty="0"/>
              <a:t> class that enables you to take advantage of the </a:t>
            </a:r>
            <a:r>
              <a:rPr lang="en-US" dirty="0" err="1"/>
              <a:t>jQuery</a:t>
            </a:r>
            <a:r>
              <a:rPr lang="en-US" dirty="0"/>
              <a:t> Validation plug-in's remote validator support. This enables the client-side validation library to automatically call a custom method that you define on the server in order to perform validation logic that can only be done server-side.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119</a:t>
            </a:fld>
            <a:endParaRPr lang="en-US"/>
          </a:p>
        </p:txBody>
      </p:sp>
    </p:spTree>
    <p:extLst>
      <p:ext uri="{BB962C8B-B14F-4D97-AF65-F5344CB8AC3E}">
        <p14:creationId xmlns:p14="http://schemas.microsoft.com/office/powerpoint/2010/main" val="18674932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23258470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6931180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extLst>
      <p:ext uri="{BB962C8B-B14F-4D97-AF65-F5344CB8AC3E}">
        <p14:creationId xmlns:p14="http://schemas.microsoft.com/office/powerpoint/2010/main" val="1487021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Tree>
    <p:extLst>
      <p:ext uri="{BB962C8B-B14F-4D97-AF65-F5344CB8AC3E}">
        <p14:creationId xmlns:p14="http://schemas.microsoft.com/office/powerpoint/2010/main" val="19429598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Tree>
    <p:extLst>
      <p:ext uri="{BB962C8B-B14F-4D97-AF65-F5344CB8AC3E}">
        <p14:creationId xmlns:p14="http://schemas.microsoft.com/office/powerpoint/2010/main" val="22971221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Tree>
    <p:extLst>
      <p:ext uri="{BB962C8B-B14F-4D97-AF65-F5344CB8AC3E}">
        <p14:creationId xmlns:p14="http://schemas.microsoft.com/office/powerpoint/2010/main" val="34536177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r>
              <a:rPr lang="en-US" dirty="0"/>
              <a:t>Sometimes you want to perform logic either before an action method runs or after an action method runs. To support this, ASP.NET MVC 2 provided action filters. Action filters are custom attributes that provide a declarative means to add pre-action and post-action behavior to specific controller action methods. However, in some cases you might want to specify pre-action or post-action behavior that applies to all action methods. MVC 3 lets you specify global filters by adding them to the </a:t>
            </a:r>
            <a:r>
              <a:rPr lang="en-US" dirty="0" err="1"/>
              <a:t>GlobalFilters</a:t>
            </a:r>
            <a:r>
              <a:rPr lang="en-US" dirty="0"/>
              <a:t> collection. For more information about global action filters, see the following resources:</a:t>
            </a:r>
          </a:p>
          <a:p>
            <a:r>
              <a:rPr lang="en-US" dirty="0">
                <a:hlinkClick r:id="rId3"/>
              </a:rPr>
              <a:t>Scott Guthrie's blog on the MVC 3 Preview</a:t>
            </a:r>
            <a:r>
              <a:rPr lang="en-US" dirty="0"/>
              <a:t> </a:t>
            </a:r>
          </a:p>
          <a:p>
            <a:r>
              <a:rPr lang="en-US" dirty="0">
                <a:hlinkClick r:id="rId4"/>
              </a:rPr>
              <a:t>Filtering in ASP.NET MVC</a:t>
            </a: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Tree>
    <p:extLst>
      <p:ext uri="{BB962C8B-B14F-4D97-AF65-F5344CB8AC3E}">
        <p14:creationId xmlns:p14="http://schemas.microsoft.com/office/powerpoint/2010/main" val="35283709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33674257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128</a:t>
            </a:fld>
            <a:endParaRPr lang="en-US"/>
          </a:p>
        </p:txBody>
      </p:sp>
    </p:spTree>
    <p:extLst>
      <p:ext uri="{BB962C8B-B14F-4D97-AF65-F5344CB8AC3E}">
        <p14:creationId xmlns:p14="http://schemas.microsoft.com/office/powerpoint/2010/main" val="5531238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133</a:t>
            </a:fld>
            <a:endParaRPr lang="en-US"/>
          </a:p>
        </p:txBody>
      </p:sp>
    </p:spTree>
    <p:extLst>
      <p:ext uri="{BB962C8B-B14F-4D97-AF65-F5344CB8AC3E}">
        <p14:creationId xmlns:p14="http://schemas.microsoft.com/office/powerpoint/2010/main" val="3635605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137</a:t>
            </a:fld>
            <a:endParaRPr lang="en-US"/>
          </a:p>
        </p:txBody>
      </p:sp>
    </p:spTree>
    <p:extLst>
      <p:ext uri="{BB962C8B-B14F-4D97-AF65-F5344CB8AC3E}">
        <p14:creationId xmlns:p14="http://schemas.microsoft.com/office/powerpoint/2010/main" val="84748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400030140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138</a:t>
            </a:fld>
            <a:endParaRPr lang="en-US"/>
          </a:p>
        </p:txBody>
      </p:sp>
    </p:spTree>
    <p:extLst>
      <p:ext uri="{BB962C8B-B14F-4D97-AF65-F5344CB8AC3E}">
        <p14:creationId xmlns:p14="http://schemas.microsoft.com/office/powerpoint/2010/main" val="27771247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139</a:t>
            </a:fld>
            <a:endParaRPr lang="en-US"/>
          </a:p>
        </p:txBody>
      </p:sp>
    </p:spTree>
    <p:extLst>
      <p:ext uri="{BB962C8B-B14F-4D97-AF65-F5344CB8AC3E}">
        <p14:creationId xmlns:p14="http://schemas.microsoft.com/office/powerpoint/2010/main" val="24633743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140</a:t>
            </a:fld>
            <a:endParaRPr lang="en-US"/>
          </a:p>
        </p:txBody>
      </p:sp>
    </p:spTree>
    <p:extLst>
      <p:ext uri="{BB962C8B-B14F-4D97-AF65-F5344CB8AC3E}">
        <p14:creationId xmlns:p14="http://schemas.microsoft.com/office/powerpoint/2010/main" val="28811325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141</a:t>
            </a:fld>
            <a:endParaRPr lang="en-US"/>
          </a:p>
        </p:txBody>
      </p:sp>
    </p:spTree>
    <p:extLst>
      <p:ext uri="{BB962C8B-B14F-4D97-AF65-F5344CB8AC3E}">
        <p14:creationId xmlns:p14="http://schemas.microsoft.com/office/powerpoint/2010/main" val="22345071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Tree>
    <p:extLst>
      <p:ext uri="{BB962C8B-B14F-4D97-AF65-F5344CB8AC3E}">
        <p14:creationId xmlns:p14="http://schemas.microsoft.com/office/powerpoint/2010/main" val="39692317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143</a:t>
            </a:fld>
            <a:endParaRPr lang="en-US"/>
          </a:p>
        </p:txBody>
      </p:sp>
    </p:spTree>
    <p:extLst>
      <p:ext uri="{BB962C8B-B14F-4D97-AF65-F5344CB8AC3E}">
        <p14:creationId xmlns:p14="http://schemas.microsoft.com/office/powerpoint/2010/main" val="37264039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146</a:t>
            </a:fld>
            <a:endParaRPr lang="en-US"/>
          </a:p>
        </p:txBody>
      </p:sp>
    </p:spTree>
    <p:extLst>
      <p:ext uri="{BB962C8B-B14F-4D97-AF65-F5344CB8AC3E}">
        <p14:creationId xmlns:p14="http://schemas.microsoft.com/office/powerpoint/2010/main" val="27030767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147</a:t>
            </a:fld>
            <a:endParaRPr lang="en-US"/>
          </a:p>
        </p:txBody>
      </p:sp>
    </p:spTree>
    <p:extLst>
      <p:ext uri="{BB962C8B-B14F-4D97-AF65-F5344CB8AC3E}">
        <p14:creationId xmlns:p14="http://schemas.microsoft.com/office/powerpoint/2010/main" val="13518508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148</a:t>
            </a:fld>
            <a:endParaRPr lang="en-US"/>
          </a:p>
        </p:txBody>
      </p:sp>
    </p:spTree>
    <p:extLst>
      <p:ext uri="{BB962C8B-B14F-4D97-AF65-F5344CB8AC3E}">
        <p14:creationId xmlns:p14="http://schemas.microsoft.com/office/powerpoint/2010/main" val="27428581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True</a:t>
            </a:r>
            <a:r>
              <a:rPr lang="en-US" baseline="0" dirty="0"/>
              <a:t> Cross Platform .NET!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149</a:t>
            </a:fld>
            <a:endParaRPr lang="en-US"/>
          </a:p>
        </p:txBody>
      </p:sp>
    </p:spTree>
    <p:extLst>
      <p:ext uri="{BB962C8B-B14F-4D97-AF65-F5344CB8AC3E}">
        <p14:creationId xmlns:p14="http://schemas.microsoft.com/office/powerpoint/2010/main" val="781688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24423441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iOS,</a:t>
            </a:r>
            <a:r>
              <a:rPr lang="en-US" baseline="0" dirty="0"/>
              <a:t> </a:t>
            </a:r>
            <a:r>
              <a:rPr lang="en-US" dirty="0"/>
              <a:t>Linux,</a:t>
            </a:r>
            <a:r>
              <a:rPr lang="en-US" baseline="0" dirty="0"/>
              <a:t> </a:t>
            </a:r>
            <a:r>
              <a:rPr lang="en-US" baseline="0" dirty="0" err="1"/>
              <a:t>Xamarin</a:t>
            </a:r>
            <a:r>
              <a:rPr lang="en-US" baseline="0" dirty="0"/>
              <a:t>,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150</a:t>
            </a:fld>
            <a:endParaRPr lang="en-US"/>
          </a:p>
        </p:txBody>
      </p:sp>
    </p:spTree>
    <p:extLst>
      <p:ext uri="{BB962C8B-B14F-4D97-AF65-F5344CB8AC3E}">
        <p14:creationId xmlns:p14="http://schemas.microsoft.com/office/powerpoint/2010/main" val="337503561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151</a:t>
            </a:fld>
            <a:endParaRPr lang="en-US"/>
          </a:p>
        </p:txBody>
      </p:sp>
    </p:spTree>
    <p:extLst>
      <p:ext uri="{BB962C8B-B14F-4D97-AF65-F5344CB8AC3E}">
        <p14:creationId xmlns:p14="http://schemas.microsoft.com/office/powerpoint/2010/main" val="254421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152</a:t>
            </a:fld>
            <a:endParaRPr lang="en-US"/>
          </a:p>
        </p:txBody>
      </p:sp>
    </p:spTree>
    <p:extLst>
      <p:ext uri="{BB962C8B-B14F-4D97-AF65-F5344CB8AC3E}">
        <p14:creationId xmlns:p14="http://schemas.microsoft.com/office/powerpoint/2010/main" val="37766964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156</a:t>
            </a:fld>
            <a:endParaRPr lang="en-US"/>
          </a:p>
        </p:txBody>
      </p:sp>
    </p:spTree>
    <p:extLst>
      <p:ext uri="{BB962C8B-B14F-4D97-AF65-F5344CB8AC3E}">
        <p14:creationId xmlns:p14="http://schemas.microsoft.com/office/powerpoint/2010/main" val="27884267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157</a:t>
            </a:fld>
            <a:endParaRPr lang="en-US"/>
          </a:p>
        </p:txBody>
      </p:sp>
    </p:spTree>
    <p:extLst>
      <p:ext uri="{BB962C8B-B14F-4D97-AF65-F5344CB8AC3E}">
        <p14:creationId xmlns:p14="http://schemas.microsoft.com/office/powerpoint/2010/main" val="6353012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158</a:t>
            </a:fld>
            <a:endParaRPr lang="en-US"/>
          </a:p>
        </p:txBody>
      </p:sp>
    </p:spTree>
    <p:extLst>
      <p:ext uri="{BB962C8B-B14F-4D97-AF65-F5344CB8AC3E}">
        <p14:creationId xmlns:p14="http://schemas.microsoft.com/office/powerpoint/2010/main" val="14457319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159</a:t>
            </a:fld>
            <a:endParaRPr lang="en-US"/>
          </a:p>
        </p:txBody>
      </p:sp>
    </p:spTree>
    <p:extLst>
      <p:ext uri="{BB962C8B-B14F-4D97-AF65-F5344CB8AC3E}">
        <p14:creationId xmlns:p14="http://schemas.microsoft.com/office/powerpoint/2010/main" val="41242643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160</a:t>
            </a:fld>
            <a:endParaRPr lang="en-US"/>
          </a:p>
        </p:txBody>
      </p:sp>
    </p:spTree>
    <p:extLst>
      <p:ext uri="{BB962C8B-B14F-4D97-AF65-F5344CB8AC3E}">
        <p14:creationId xmlns:p14="http://schemas.microsoft.com/office/powerpoint/2010/main" val="41504265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don’t have to do it again!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163</a:t>
            </a:fld>
            <a:endParaRPr lang="en-US"/>
          </a:p>
        </p:txBody>
      </p:sp>
    </p:spTree>
    <p:extLst>
      <p:ext uri="{BB962C8B-B14F-4D97-AF65-F5344CB8AC3E}">
        <p14:creationId xmlns:p14="http://schemas.microsoft.com/office/powerpoint/2010/main" val="32035879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saves so much time and effort!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164</a:t>
            </a:fld>
            <a:endParaRPr lang="en-US"/>
          </a:p>
        </p:txBody>
      </p:sp>
    </p:spTree>
    <p:extLst>
      <p:ext uri="{BB962C8B-B14F-4D97-AF65-F5344CB8AC3E}">
        <p14:creationId xmlns:p14="http://schemas.microsoft.com/office/powerpoint/2010/main" val="721962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Ignorance is bliss?</a:t>
            </a:r>
          </a:p>
        </p:txBody>
      </p:sp>
      <p:sp>
        <p:nvSpPr>
          <p:cNvPr id="4" name="Slide Number Placeholder 3"/>
          <p:cNvSpPr>
            <a:spLocks noGrp="1"/>
          </p:cNvSpPr>
          <p:nvPr>
            <p:ph type="sldNum" sz="quarter" idx="10"/>
          </p:nvPr>
        </p:nvSpPr>
        <p:spPr/>
        <p:txBody>
          <a:bodyPr/>
          <a:lstStyle/>
          <a:p>
            <a:fld id="{01F2A70B-78F2-4DCF-B53B-C990D2FAFB8A}" type="slidenum">
              <a:rPr lang="en-US" smtClean="0"/>
              <a:t>21</a:t>
            </a:fld>
            <a:endParaRPr lang="en-US"/>
          </a:p>
        </p:txBody>
      </p:sp>
    </p:spTree>
    <p:extLst>
      <p:ext uri="{BB962C8B-B14F-4D97-AF65-F5344CB8AC3E}">
        <p14:creationId xmlns:p14="http://schemas.microsoft.com/office/powerpoint/2010/main" val="35189607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165</a:t>
            </a:fld>
            <a:endParaRPr lang="en-US" dirty="0"/>
          </a:p>
        </p:txBody>
      </p:sp>
    </p:spTree>
    <p:extLst>
      <p:ext uri="{BB962C8B-B14F-4D97-AF65-F5344CB8AC3E}">
        <p14:creationId xmlns:p14="http://schemas.microsoft.com/office/powerpoint/2010/main" val="14831187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Interface… ALWAYS</a:t>
            </a:r>
            <a:r>
              <a:rPr lang="en-US" baseline="0" dirty="0"/>
              <a:t> INTERFACE!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166</a:t>
            </a:fld>
            <a:endParaRPr lang="en-US"/>
          </a:p>
        </p:txBody>
      </p:sp>
    </p:spTree>
    <p:extLst>
      <p:ext uri="{BB962C8B-B14F-4D97-AF65-F5344CB8AC3E}">
        <p14:creationId xmlns:p14="http://schemas.microsoft.com/office/powerpoint/2010/main" val="28719315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/Storage,</a:t>
            </a:r>
            <a:r>
              <a:rPr lang="en-US" baseline="0" dirty="0"/>
              <a:t> etc., etc.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Tree>
    <p:extLst>
      <p:ext uri="{BB962C8B-B14F-4D97-AF65-F5344CB8AC3E}">
        <p14:creationId xmlns:p14="http://schemas.microsoft.com/office/powerpoint/2010/main" val="24522790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/Storage,</a:t>
            </a:r>
            <a:r>
              <a:rPr lang="en-US" baseline="0" dirty="0"/>
              <a:t> etc., etc.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168</a:t>
            </a:fld>
            <a:endParaRPr lang="en-US" dirty="0"/>
          </a:p>
        </p:txBody>
      </p:sp>
    </p:spTree>
    <p:extLst>
      <p:ext uri="{BB962C8B-B14F-4D97-AF65-F5344CB8AC3E}">
        <p14:creationId xmlns:p14="http://schemas.microsoft.com/office/powerpoint/2010/main" val="21286497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169</a:t>
            </a:fld>
            <a:endParaRPr lang="en-US" dirty="0"/>
          </a:p>
        </p:txBody>
      </p:sp>
    </p:spTree>
    <p:extLst>
      <p:ext uri="{BB962C8B-B14F-4D97-AF65-F5344CB8AC3E}">
        <p14:creationId xmlns:p14="http://schemas.microsoft.com/office/powerpoint/2010/main" val="288863215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170</a:t>
            </a:fld>
            <a:endParaRPr lang="en-US"/>
          </a:p>
        </p:txBody>
      </p:sp>
    </p:spTree>
    <p:extLst>
      <p:ext uri="{BB962C8B-B14F-4D97-AF65-F5344CB8AC3E}">
        <p14:creationId xmlns:p14="http://schemas.microsoft.com/office/powerpoint/2010/main" val="22906462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173</a:t>
            </a:fld>
            <a:endParaRPr lang="en-US"/>
          </a:p>
        </p:txBody>
      </p:sp>
    </p:spTree>
    <p:extLst>
      <p:ext uri="{BB962C8B-B14F-4D97-AF65-F5344CB8AC3E}">
        <p14:creationId xmlns:p14="http://schemas.microsoft.com/office/powerpoint/2010/main" val="35830025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176</a:t>
            </a:fld>
            <a:endParaRPr lang="en-US" dirty="0"/>
          </a:p>
        </p:txBody>
      </p:sp>
    </p:spTree>
    <p:extLst>
      <p:ext uri="{BB962C8B-B14F-4D97-AF65-F5344CB8AC3E}">
        <p14:creationId xmlns:p14="http://schemas.microsoft.com/office/powerpoint/2010/main" val="777103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simple Provider style organization, you can exponentially</a:t>
            </a:r>
            <a:r>
              <a:rPr lang="en-US" baseline="0" dirty="0"/>
              <a:t> Accelerate the Business Experience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177</a:t>
            </a:fld>
            <a:endParaRPr lang="en-US" dirty="0"/>
          </a:p>
        </p:txBody>
      </p:sp>
    </p:spTree>
    <p:extLst>
      <p:ext uri="{BB962C8B-B14F-4D97-AF65-F5344CB8AC3E}">
        <p14:creationId xmlns:p14="http://schemas.microsoft.com/office/powerpoint/2010/main" val="25751868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178</a:t>
            </a:fld>
            <a:endParaRPr lang="en-US"/>
          </a:p>
        </p:txBody>
      </p:sp>
    </p:spTree>
    <p:extLst>
      <p:ext uri="{BB962C8B-B14F-4D97-AF65-F5344CB8AC3E}">
        <p14:creationId xmlns:p14="http://schemas.microsoft.com/office/powerpoint/2010/main" val="423410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22</a:t>
            </a:fld>
            <a:endParaRPr lang="en-US"/>
          </a:p>
        </p:txBody>
      </p:sp>
    </p:spTree>
    <p:extLst>
      <p:ext uri="{BB962C8B-B14F-4D97-AF65-F5344CB8AC3E}">
        <p14:creationId xmlns:p14="http://schemas.microsoft.com/office/powerpoint/2010/main" val="25656194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179</a:t>
            </a:fld>
            <a:endParaRPr lang="en-US"/>
          </a:p>
        </p:txBody>
      </p:sp>
    </p:spTree>
    <p:extLst>
      <p:ext uri="{BB962C8B-B14F-4D97-AF65-F5344CB8AC3E}">
        <p14:creationId xmlns:p14="http://schemas.microsoft.com/office/powerpoint/2010/main" val="14228950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180</a:t>
            </a:fld>
            <a:endParaRPr lang="en-US"/>
          </a:p>
        </p:txBody>
      </p:sp>
    </p:spTree>
    <p:extLst>
      <p:ext uri="{BB962C8B-B14F-4D97-AF65-F5344CB8AC3E}">
        <p14:creationId xmlns:p14="http://schemas.microsoft.com/office/powerpoint/2010/main" val="36557474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181</a:t>
            </a:fld>
            <a:endParaRPr lang="en-US"/>
          </a:p>
        </p:txBody>
      </p:sp>
    </p:spTree>
    <p:extLst>
      <p:ext uri="{BB962C8B-B14F-4D97-AF65-F5344CB8AC3E}">
        <p14:creationId xmlns:p14="http://schemas.microsoft.com/office/powerpoint/2010/main" val="318785283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182</a:t>
            </a:fld>
            <a:endParaRPr lang="en-US" dirty="0"/>
          </a:p>
        </p:txBody>
      </p:sp>
    </p:spTree>
    <p:extLst>
      <p:ext uri="{BB962C8B-B14F-4D97-AF65-F5344CB8AC3E}">
        <p14:creationId xmlns:p14="http://schemas.microsoft.com/office/powerpoint/2010/main" val="309990650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192</a:t>
            </a:fld>
            <a:endParaRPr lang="en-US"/>
          </a:p>
        </p:txBody>
      </p:sp>
    </p:spTree>
    <p:extLst>
      <p:ext uri="{BB962C8B-B14F-4D97-AF65-F5344CB8AC3E}">
        <p14:creationId xmlns:p14="http://schemas.microsoft.com/office/powerpoint/2010/main" val="3099290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2042179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Bliss. Ah. Sweet</a:t>
            </a:r>
            <a:r>
              <a:rPr lang="en-US" baseline="0" dirty="0"/>
              <a:t> Bliss.. For Customers, Marketing Team and Business</a:t>
            </a:r>
            <a:endParaRPr lang="en-US"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24</a:t>
            </a:fld>
            <a:endParaRPr lang="en-US"/>
          </a:p>
        </p:txBody>
      </p:sp>
    </p:spTree>
    <p:extLst>
      <p:ext uri="{BB962C8B-B14F-4D97-AF65-F5344CB8AC3E}">
        <p14:creationId xmlns:p14="http://schemas.microsoft.com/office/powerpoint/2010/main" val="919456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a:t>
            </a:r>
            <a:r>
              <a:rPr lang="en-US" baseline="0" dirty="0"/>
              <a:t> my on My Journey… and learn from my experience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25</a:t>
            </a:fld>
            <a:endParaRPr lang="en-US"/>
          </a:p>
        </p:txBody>
      </p:sp>
    </p:spTree>
    <p:extLst>
      <p:ext uri="{BB962C8B-B14F-4D97-AF65-F5344CB8AC3E}">
        <p14:creationId xmlns:p14="http://schemas.microsoft.com/office/powerpoint/2010/main" val="3829792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simple Provider style organization, you can exponentially</a:t>
            </a:r>
            <a:r>
              <a:rPr lang="en-US" baseline="0" dirty="0"/>
              <a:t> Accelerate the Business Experience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700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3</a:t>
            </a:fld>
            <a:endParaRPr lang="en-US"/>
          </a:p>
        </p:txBody>
      </p:sp>
    </p:spTree>
    <p:extLst>
      <p:ext uri="{BB962C8B-B14F-4D97-AF65-F5344CB8AC3E}">
        <p14:creationId xmlns:p14="http://schemas.microsoft.com/office/powerpoint/2010/main" val="1615773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1816201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28</a:t>
            </a:fld>
            <a:endParaRPr lang="en-US"/>
          </a:p>
        </p:txBody>
      </p:sp>
    </p:spTree>
    <p:extLst>
      <p:ext uri="{BB962C8B-B14F-4D97-AF65-F5344CB8AC3E}">
        <p14:creationId xmlns:p14="http://schemas.microsoft.com/office/powerpoint/2010/main" val="1486749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4258449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2529922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a:t>
            </a:r>
            <a:r>
              <a:rPr lang="en-US" baseline="0" dirty="0"/>
              <a:t> my on My Journey… and learn from my experience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3754423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GROUPLINGS.COM – Razor Pages, Azure, jQuery, on and on…</a:t>
            </a:r>
          </a:p>
          <a:p>
            <a:endParaRPr lang="en-US" dirty="0"/>
          </a:p>
        </p:txBody>
      </p:sp>
      <p:sp>
        <p:nvSpPr>
          <p:cNvPr id="4" name="Slide Number Placeholder 3"/>
          <p:cNvSpPr>
            <a:spLocks noGrp="1"/>
          </p:cNvSpPr>
          <p:nvPr>
            <p:ph type="sldNum" sz="quarter" idx="10"/>
          </p:nvPr>
        </p:nvSpPr>
        <p:spPr/>
        <p:txBody>
          <a:bodyPr/>
          <a:lstStyle/>
          <a:p>
            <a:fld id="{7801AD74-0349-4C91-9B08-CBA96B09AF08}" type="slidenum">
              <a:rPr lang="en-US" smtClean="0"/>
              <a:t>32</a:t>
            </a:fld>
            <a:endParaRPr lang="en-US"/>
          </a:p>
        </p:txBody>
      </p:sp>
    </p:spTree>
    <p:extLst>
      <p:ext uri="{BB962C8B-B14F-4D97-AF65-F5344CB8AC3E}">
        <p14:creationId xmlns:p14="http://schemas.microsoft.com/office/powerpoint/2010/main" val="582950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375743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936489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479200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44</a:t>
            </a:fld>
            <a:endParaRPr lang="en-US"/>
          </a:p>
        </p:txBody>
      </p:sp>
    </p:spTree>
    <p:extLst>
      <p:ext uri="{BB962C8B-B14F-4D97-AF65-F5344CB8AC3E}">
        <p14:creationId xmlns:p14="http://schemas.microsoft.com/office/powerpoint/2010/main" val="234172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415070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They think</a:t>
            </a:r>
            <a:r>
              <a:rPr lang="en-US" baseline="0" dirty="0"/>
              <a:t> this is enough…</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45</a:t>
            </a:fld>
            <a:endParaRPr lang="en-US"/>
          </a:p>
        </p:txBody>
      </p:sp>
    </p:spTree>
    <p:extLst>
      <p:ext uri="{BB962C8B-B14F-4D97-AF65-F5344CB8AC3E}">
        <p14:creationId xmlns:p14="http://schemas.microsoft.com/office/powerpoint/2010/main" val="2020389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46</a:t>
            </a:fld>
            <a:endParaRPr lang="en-US"/>
          </a:p>
        </p:txBody>
      </p:sp>
    </p:spTree>
    <p:extLst>
      <p:ext uri="{BB962C8B-B14F-4D97-AF65-F5344CB8AC3E}">
        <p14:creationId xmlns:p14="http://schemas.microsoft.com/office/powerpoint/2010/main" val="2876754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47</a:t>
            </a:fld>
            <a:endParaRPr lang="en-US"/>
          </a:p>
        </p:txBody>
      </p:sp>
    </p:spTree>
    <p:extLst>
      <p:ext uri="{BB962C8B-B14F-4D97-AF65-F5344CB8AC3E}">
        <p14:creationId xmlns:p14="http://schemas.microsoft.com/office/powerpoint/2010/main" val="1725193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48</a:t>
            </a:fld>
            <a:endParaRPr lang="en-US"/>
          </a:p>
        </p:txBody>
      </p:sp>
    </p:spTree>
    <p:extLst>
      <p:ext uri="{BB962C8B-B14F-4D97-AF65-F5344CB8AC3E}">
        <p14:creationId xmlns:p14="http://schemas.microsoft.com/office/powerpoint/2010/main" val="2154884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579156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50</a:t>
            </a:fld>
            <a:endParaRPr lang="en-US"/>
          </a:p>
        </p:txBody>
      </p:sp>
    </p:spTree>
    <p:extLst>
      <p:ext uri="{BB962C8B-B14F-4D97-AF65-F5344CB8AC3E}">
        <p14:creationId xmlns:p14="http://schemas.microsoft.com/office/powerpoint/2010/main" val="3093621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lnSpcReduction="10000"/>
          </a:bodyPr>
          <a:lstStyle/>
          <a:p>
            <a:r>
              <a:rPr lang="en-US" dirty="0"/>
              <a:t>Helps to understand the history</a:t>
            </a:r>
            <a:r>
              <a:rPr lang="en-US" baseline="0" dirty="0"/>
              <a:t> of the platform</a:t>
            </a:r>
          </a:p>
          <a:p>
            <a:endParaRPr lang="en-US" baseline="0" dirty="0"/>
          </a:p>
          <a:p>
            <a:r>
              <a:rPr lang="en-US" sz="1200" b="0" i="0" kern="1200" dirty="0">
                <a:solidFill>
                  <a:schemeClr val="tx1"/>
                </a:solidFill>
                <a:effectLst/>
                <a:latin typeface="Segoe UI" pitchFamily="34" charset="0"/>
                <a:ea typeface="+mn-ea"/>
                <a:cs typeface="+mn-cs"/>
              </a:rPr>
              <a:t>ASP 1.0 was released on December 1996 as part of IIS 3.0; ASP 2.0 was released on September 1997 as part of IIS 4.0; ASP 3.0 was released on November 2000 as part of IIS 5.0; ASP 2.0 provides six built-in objects: Application, </a:t>
            </a:r>
            <a:r>
              <a:rPr lang="en-US" sz="1200" b="0" i="0" kern="1200" dirty="0" err="1">
                <a:solidFill>
                  <a:schemeClr val="tx1"/>
                </a:solidFill>
                <a:effectLst/>
                <a:latin typeface="Segoe UI" pitchFamily="34" charset="0"/>
                <a:ea typeface="+mn-ea"/>
                <a:cs typeface="+mn-cs"/>
              </a:rPr>
              <a:t>ASPError</a:t>
            </a:r>
            <a:r>
              <a:rPr lang="en-US" sz="1200" b="0" i="0" kern="1200" dirty="0">
                <a:solidFill>
                  <a:schemeClr val="tx1"/>
                </a:solidFill>
                <a:effectLst/>
                <a:latin typeface="Segoe UI" pitchFamily="34" charset="0"/>
                <a:ea typeface="+mn-ea"/>
                <a:cs typeface="+mn-cs"/>
              </a:rPr>
              <a:t>, Request, Response, Server, and Session.</a:t>
            </a:r>
          </a:p>
          <a:p>
            <a:endParaRPr lang="en-US" baseline="0" dirty="0"/>
          </a:p>
          <a:p>
            <a:endParaRPr lang="en-US" baseline="0" dirty="0"/>
          </a:p>
          <a:p>
            <a:pPr marL="172033" indent="-172033">
              <a:buFont typeface="Arial" pitchFamily="34" charset="0"/>
              <a:buChar char="•"/>
            </a:pPr>
            <a:r>
              <a:rPr lang="en-US" baseline="0" dirty="0"/>
              <a:t>Before 2002, we built ASP web apps using VBScript and HTML in the old Visual Studio versions</a:t>
            </a:r>
          </a:p>
          <a:p>
            <a:pPr marL="385738" lvl="1" indent="-172033"/>
            <a:r>
              <a:rPr lang="en-US" baseline="0" dirty="0"/>
              <a:t>Very easy and popular way to build simple web applications</a:t>
            </a:r>
          </a:p>
          <a:p>
            <a:pPr marL="385738" lvl="1" indent="-172033"/>
            <a:endParaRPr lang="en-US" baseline="0" dirty="0"/>
          </a:p>
          <a:p>
            <a:pPr marL="172033" indent="-172033">
              <a:buFont typeface="Arial" pitchFamily="34" charset="0"/>
              <a:buChar char="•"/>
            </a:pPr>
            <a:r>
              <a:rPr lang="en-US" baseline="0" dirty="0"/>
              <a:t>2002 brought us Visual Studio.NET and ASP.NET</a:t>
            </a:r>
          </a:p>
          <a:p>
            <a:pPr marL="385738" lvl="1" indent="-172033"/>
            <a:r>
              <a:rPr lang="en-US" baseline="0" dirty="0"/>
              <a:t>Delivered complete framework for building web-based apps</a:t>
            </a:r>
          </a:p>
          <a:p>
            <a:pPr marL="385738" lvl="1" indent="-172033"/>
            <a:r>
              <a:rPr lang="en-US" baseline="0" dirty="0"/>
              <a:t>Brought compiled code and highly-productive tooling to the Microsoft web stack</a:t>
            </a:r>
          </a:p>
          <a:p>
            <a:pPr marL="385738" lvl="1" indent="-172033"/>
            <a:r>
              <a:rPr lang="en-US" baseline="0" dirty="0"/>
              <a:t>Extremely popular – to this day</a:t>
            </a:r>
          </a:p>
          <a:p>
            <a:pPr marL="172033" indent="-172033">
              <a:buFont typeface="Arial" pitchFamily="34" charset="0"/>
              <a:buChar char="•"/>
            </a:pPr>
            <a:endParaRPr lang="en-US" baseline="0" dirty="0"/>
          </a:p>
          <a:p>
            <a:pPr marL="172033" indent="-172033">
              <a:buFont typeface="Arial" pitchFamily="34" charset="0"/>
              <a:buChar char="•"/>
            </a:pPr>
            <a:r>
              <a:rPr lang="en-US" baseline="0" dirty="0"/>
              <a:t>2009 brought us ASP.NET MVC</a:t>
            </a:r>
          </a:p>
          <a:p>
            <a:pPr marL="385738" lvl="1" indent="-172033"/>
            <a:r>
              <a:rPr lang="en-US" baseline="0" dirty="0"/>
              <a:t>More granular approach to building web applications</a:t>
            </a:r>
          </a:p>
          <a:p>
            <a:pPr marL="385738" lvl="1" indent="-172033"/>
            <a:r>
              <a:rPr lang="en-US" baseline="0" dirty="0"/>
              <a:t>Model View Controller built into the framework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828853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baseline="0" dirty="0"/>
          </a:p>
          <a:p>
            <a:pPr marL="172033" indent="-172033">
              <a:buFont typeface="Arial" pitchFamily="34" charset="0"/>
              <a:buChar char="•"/>
            </a:pPr>
            <a:r>
              <a:rPr lang="en-US" baseline="0" dirty="0" err="1"/>
              <a:t>Stateful</a:t>
            </a:r>
            <a:r>
              <a:rPr lang="en-US" baseline="0" dirty="0"/>
              <a:t> programming abstractions played well to VB6 Windows developers who could now build web apps with minimal knowledge of the internet, HTML and client-side technologies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821766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lnSpcReduction="10000"/>
          </a:bodyPr>
          <a:lstStyle/>
          <a:p>
            <a:r>
              <a:rPr lang="en-US" u="sng" dirty="0"/>
              <a:t>Weak Separation</a:t>
            </a:r>
          </a:p>
          <a:p>
            <a:pPr marL="172033" indent="-172033">
              <a:buFont typeface="Arial" pitchFamily="34" charset="0"/>
              <a:buChar char="•"/>
            </a:pPr>
            <a:r>
              <a:rPr lang="en-US" baseline="0" dirty="0"/>
              <a:t>Code and Markup commingled without a clear separation of View, Model and Controller functionality</a:t>
            </a:r>
          </a:p>
          <a:p>
            <a:endParaRPr lang="en-US" baseline="0" dirty="0"/>
          </a:p>
          <a:p>
            <a:r>
              <a:rPr lang="en-US" u="sng" baseline="0" dirty="0"/>
              <a:t>Unit Testing</a:t>
            </a:r>
            <a:endParaRPr lang="en-US" baseline="0" dirty="0"/>
          </a:p>
          <a:p>
            <a:pPr marL="172033" indent="-172033">
              <a:buFont typeface="Arial" pitchFamily="34" charset="0"/>
              <a:buChar char="•"/>
            </a:pPr>
            <a:r>
              <a:rPr lang="en-US" baseline="0" dirty="0"/>
              <a:t>Tight-coupling between markup and code makes it difficult to unit test web form apps as testing a web form requires instantiating the Page class which requires an instance of the underlying web forms engine, which pretty much converts your unit test to an integration test</a:t>
            </a:r>
          </a:p>
          <a:p>
            <a:pPr marL="172033" indent="-172033">
              <a:buFont typeface="Arial" pitchFamily="34" charset="0"/>
              <a:buChar char="•"/>
            </a:pPr>
            <a:endParaRPr lang="en-US" baseline="0" dirty="0"/>
          </a:p>
          <a:p>
            <a:r>
              <a:rPr lang="en-US" u="sng" baseline="0" dirty="0"/>
              <a:t>Server Controls</a:t>
            </a:r>
          </a:p>
          <a:p>
            <a:pPr marL="172033" indent="-172033">
              <a:buFont typeface="Arial" pitchFamily="34" charset="0"/>
              <a:buChar char="•"/>
            </a:pPr>
            <a:r>
              <a:rPr lang="en-US" baseline="0" dirty="0"/>
              <a:t>Generates HTML based upon browser and version</a:t>
            </a:r>
          </a:p>
          <a:p>
            <a:pPr marL="172033" indent="-172033">
              <a:buFont typeface="Arial" pitchFamily="34" charset="0"/>
              <a:buChar char="•"/>
            </a:pPr>
            <a:r>
              <a:rPr lang="en-US" baseline="0" dirty="0"/>
              <a:t>Provide minimum control over the way HTML is generated</a:t>
            </a:r>
          </a:p>
          <a:p>
            <a:pPr marL="172033" indent="-172033">
              <a:buFont typeface="Arial" pitchFamily="34" charset="0"/>
              <a:buChar char="•"/>
            </a:pPr>
            <a:r>
              <a:rPr lang="en-US" baseline="0" dirty="0"/>
              <a:t>Each server control executes its own control life-cycle (i.e. set of events) adding overhead to the overall request</a:t>
            </a:r>
          </a:p>
          <a:p>
            <a:endParaRPr lang="en-US" baseline="0" dirty="0"/>
          </a:p>
          <a:p>
            <a:r>
              <a:rPr lang="en-US" u="sng" baseline="0" dirty="0"/>
              <a:t>Page Life-Cycle</a:t>
            </a:r>
          </a:p>
          <a:p>
            <a:pPr marL="172033" indent="-172033" defTabSz="917472">
              <a:spcAft>
                <a:spcPts val="334"/>
              </a:spcAft>
              <a:buFont typeface="Arial" pitchFamily="34" charset="0"/>
              <a:buChar char="•"/>
              <a:defRPr/>
            </a:pPr>
            <a:r>
              <a:rPr lang="en-US" dirty="0">
                <a:cs typeface="Arial"/>
              </a:rPr>
              <a:t>Web Forms implements eventful server-side programming model </a:t>
            </a:r>
          </a:p>
          <a:p>
            <a:pPr marL="172033" indent="-172033" defTabSz="917472">
              <a:spcAft>
                <a:spcPts val="334"/>
              </a:spcAft>
              <a:buFont typeface="Arial" pitchFamily="34" charset="0"/>
              <a:buChar char="•"/>
              <a:defRPr/>
            </a:pPr>
            <a:r>
              <a:rPr lang="en-US" dirty="0" err="1">
                <a:cs typeface="Arial"/>
              </a:rPr>
              <a:t>Eventing</a:t>
            </a:r>
            <a:r>
              <a:rPr lang="en-US" dirty="0">
                <a:cs typeface="Arial"/>
              </a:rPr>
              <a:t> model can become problematic in larger applications</a:t>
            </a:r>
          </a:p>
          <a:p>
            <a:pPr marL="172033" indent="-172033" defTabSz="917472">
              <a:spcAft>
                <a:spcPts val="334"/>
              </a:spcAft>
              <a:buFont typeface="Arial" pitchFamily="34" charset="0"/>
              <a:buChar char="•"/>
              <a:defRPr/>
            </a:pPr>
            <a:endParaRPr lang="en-US" dirty="0">
              <a:cs typeface="Arial"/>
            </a:endParaRPr>
          </a:p>
          <a:p>
            <a:endParaRPr lang="en-US" baseline="0" dirty="0"/>
          </a:p>
          <a:p>
            <a:endParaRPr lang="en-US" baseline="0" dirty="0"/>
          </a:p>
          <a:p>
            <a:pPr marL="172033" indent="-172033">
              <a:buFont typeface="Arial" pitchFamily="34" charset="0"/>
              <a:buChar char="•"/>
            </a:pPr>
            <a:endParaRPr lang="en-US" baseline="0" dirty="0"/>
          </a:p>
          <a:p>
            <a:endParaRPr lang="en-US" dirty="0"/>
          </a:p>
        </p:txBody>
      </p:sp>
      <p:sp>
        <p:nvSpPr>
          <p:cNvPr id="4" name="Header Placeholder 3"/>
          <p:cNvSpPr>
            <a:spLocks noGrp="1"/>
          </p:cNvSpPr>
          <p:nvPr>
            <p:ph type="hdr" sz="quarter" idx="10"/>
          </p:nvPr>
        </p:nvSpPr>
        <p:spPr/>
        <p:txBody>
          <a:bodyPr/>
          <a:lstStyle/>
          <a:p>
            <a:r>
              <a:rPr lang="en-US" dirty="0"/>
              <a:t>TechReady 14</a:t>
            </a:r>
          </a:p>
        </p:txBody>
      </p:sp>
      <p:sp>
        <p:nvSpPr>
          <p:cNvPr id="5" name="Date Placeholder 4"/>
          <p:cNvSpPr>
            <a:spLocks noGrp="1"/>
          </p:cNvSpPr>
          <p:nvPr>
            <p:ph type="dt" idx="11"/>
          </p:nvPr>
        </p:nvSpPr>
        <p:spPr/>
        <p:txBody>
          <a:bodyPr/>
          <a:lstStyle/>
          <a:p>
            <a:fld id="{81331B57-0BE5-4F82-AA58-76F53EFF3ADA}" type="datetime8">
              <a:rPr lang="en-US" smtClean="0"/>
              <a:pPr/>
              <a:t>7/11/2018 12:36 PM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53</a:t>
            </a:fld>
            <a:endParaRPr lang="en-US" dirty="0"/>
          </a:p>
        </p:txBody>
      </p:sp>
      <p:sp>
        <p:nvSpPr>
          <p:cNvPr id="8" name="Footer Placeholder 3"/>
          <p:cNvSpPr>
            <a:spLocks noGrp="1"/>
          </p:cNvSpPr>
          <p:nvPr>
            <p:ph type="ftr" sz="quarter" idx="4"/>
          </p:nvPr>
        </p:nvSpPr>
        <p:spPr>
          <a:xfrm>
            <a:off x="0" y="8842032"/>
            <a:ext cx="6426306" cy="465455"/>
          </a:xfrm>
          <a:prstGeom prst="rect">
            <a:avLst/>
          </a:prstGeom>
        </p:spPr>
        <p:txBody>
          <a:bodyPr vert="horz" lIns="93492" tIns="46745" rIns="93492" bIns="46745"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33803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marL="172033" indent="-172033">
              <a:buFont typeface="Arial" pitchFamily="34" charset="0"/>
              <a:buChar char="•"/>
            </a:pPr>
            <a:r>
              <a:rPr lang="en-US" dirty="0"/>
              <a:t>No</a:t>
            </a:r>
            <a:r>
              <a:rPr lang="en-US" baseline="0" dirty="0"/>
              <a:t> “clear” separation between Controller, Model and View components</a:t>
            </a:r>
            <a:endParaRPr lang="en-US" dirty="0"/>
          </a:p>
          <a:p>
            <a:pPr marL="172033" indent="-172033">
              <a:buFont typeface="Arial" pitchFamily="34" charset="0"/>
              <a:buChar char="•"/>
            </a:pPr>
            <a:r>
              <a:rPr lang="en-US" dirty="0"/>
              <a:t>Although</a:t>
            </a:r>
            <a:r>
              <a:rPr lang="en-US" baseline="0" dirty="0"/>
              <a:t> the markup code and code-behind in web forms appear to be in separate files, runtime c</a:t>
            </a:r>
            <a:r>
              <a:rPr lang="en-US" dirty="0"/>
              <a:t>ommingles into single class</a:t>
            </a:r>
          </a:p>
          <a:p>
            <a:pPr marL="172033" indent="-172033">
              <a:buFont typeface="Arial" pitchFamily="34" charset="0"/>
              <a:buChar char="•"/>
            </a:pPr>
            <a:r>
              <a:rPr lang="en-US" dirty="0"/>
              <a:t>Workable for smaller applications,</a:t>
            </a:r>
            <a:r>
              <a:rPr lang="en-US" baseline="0" dirty="0"/>
              <a:t> but can become problematic in larger, complex business applications</a:t>
            </a:r>
            <a:endParaRPr lang="en-US" dirty="0"/>
          </a:p>
        </p:txBody>
      </p:sp>
      <p:sp>
        <p:nvSpPr>
          <p:cNvPr id="4" name="Header Placeholder 3"/>
          <p:cNvSpPr>
            <a:spLocks noGrp="1"/>
          </p:cNvSpPr>
          <p:nvPr>
            <p:ph type="hdr" sz="quarter" idx="10"/>
          </p:nvPr>
        </p:nvSpPr>
        <p:spPr/>
        <p:txBody>
          <a:bodyPr/>
          <a:lstStyle/>
          <a:p>
            <a:r>
              <a:rPr lang="en-US" dirty="0"/>
              <a:t>TechReady 14</a:t>
            </a:r>
          </a:p>
        </p:txBody>
      </p:sp>
      <p:sp>
        <p:nvSpPr>
          <p:cNvPr id="5" name="Date Placeholder 4"/>
          <p:cNvSpPr>
            <a:spLocks noGrp="1"/>
          </p:cNvSpPr>
          <p:nvPr>
            <p:ph type="dt" idx="11"/>
          </p:nvPr>
        </p:nvSpPr>
        <p:spPr/>
        <p:txBody>
          <a:bodyPr/>
          <a:lstStyle/>
          <a:p>
            <a:fld id="{81331B57-0BE5-4F82-AA58-76F53EFF3ADA}" type="datetime8">
              <a:rPr lang="en-US" smtClean="0"/>
              <a:pPr/>
              <a:t>7/11/2018 12:36 PM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54</a:t>
            </a:fld>
            <a:endParaRPr lang="en-US" dirty="0"/>
          </a:p>
        </p:txBody>
      </p:sp>
      <p:sp>
        <p:nvSpPr>
          <p:cNvPr id="8" name="Footer Placeholder 3"/>
          <p:cNvSpPr>
            <a:spLocks noGrp="1"/>
          </p:cNvSpPr>
          <p:nvPr>
            <p:ph type="ftr" sz="quarter" idx="4"/>
          </p:nvPr>
        </p:nvSpPr>
        <p:spPr>
          <a:xfrm>
            <a:off x="0" y="8842033"/>
            <a:ext cx="6426306" cy="465455"/>
          </a:xfrm>
          <a:prstGeom prst="rect">
            <a:avLst/>
          </a:prstGeom>
        </p:spPr>
        <p:txBody>
          <a:bodyPr vert="horz" lIns="93491" tIns="46744" rIns="93491" bIns="46744"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459276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2826655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Unit testing web</a:t>
            </a:r>
            <a:r>
              <a:rPr lang="en-US" baseline="0" dirty="0"/>
              <a:t> forms is HARD, due to the lack of </a:t>
            </a:r>
            <a:r>
              <a:rPr lang="en-US" baseline="0" dirty="0" err="1"/>
              <a:t>SoC</a:t>
            </a:r>
            <a:r>
              <a:rPr lang="en-US" baseline="0" dirty="0"/>
              <a:t> and the fact that web forms is based on a monolithic runtime environment that is not pluggable or flexible. </a:t>
            </a:r>
          </a:p>
          <a:p>
            <a:endParaRPr lang="en-US" baseline="0" dirty="0"/>
          </a:p>
          <a:p>
            <a:r>
              <a:rPr lang="en-US" baseline="0" dirty="0"/>
              <a:t>It is hard to test an ASP.NET page without spinning up the entire runtime.</a:t>
            </a:r>
          </a:p>
          <a:p>
            <a:endParaRPr lang="en-US" baseline="0" dirty="0"/>
          </a:p>
          <a:p>
            <a:r>
              <a:rPr lang="en-US" baseline="0" dirty="0"/>
              <a:t>The bottom line is that the Web Forms platform was not built with testing in mind.</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1710584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fontScale="92500" lnSpcReduction="10000"/>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Server controls are powerful in that they encapsulate the UI and business logic. You just drag</a:t>
            </a:r>
            <a:r>
              <a:rPr lang="en-US" baseline="0" dirty="0"/>
              <a:t> </a:t>
            </a:r>
            <a:r>
              <a:rPr lang="en-US" dirty="0"/>
              <a:t>them on a page and go.</a:t>
            </a:r>
          </a:p>
          <a:p>
            <a:endParaRPr lang="en-US" dirty="0"/>
          </a:p>
          <a:p>
            <a:r>
              <a:rPr lang="en-US" dirty="0"/>
              <a:t>They </a:t>
            </a:r>
            <a:r>
              <a:rPr lang="en-US" baseline="0" dirty="0"/>
              <a:t>generate HTML for you based upon the browser and version to which you are rendering.</a:t>
            </a:r>
            <a:endParaRPr lang="en-US" dirty="0"/>
          </a:p>
          <a:p>
            <a:endParaRPr lang="en-US" dirty="0"/>
          </a:p>
          <a:p>
            <a:r>
              <a:rPr lang="en-US" baseline="0" dirty="0"/>
              <a:t>Server controls render HTML themselves, hiding all that complexity, which is great until you need control over the generated HTML.</a:t>
            </a:r>
          </a:p>
          <a:p>
            <a:endParaRPr lang="en-US" baseline="0" dirty="0"/>
          </a:p>
          <a:p>
            <a:r>
              <a:rPr lang="en-US" baseline="0" dirty="0"/>
              <a:t>Another common problem is </a:t>
            </a:r>
            <a:r>
              <a:rPr lang="en-US" baseline="0" dirty="0" err="1"/>
              <a:t>viewstate</a:t>
            </a:r>
            <a:endParaRPr lang="en-US" baseline="0" dirty="0"/>
          </a:p>
          <a:p>
            <a:endParaRPr lang="en-US" baseline="0" dirty="0"/>
          </a:p>
          <a:p>
            <a:r>
              <a:rPr lang="en-US" baseline="0" dirty="0" err="1"/>
              <a:t>ViewState</a:t>
            </a:r>
            <a:r>
              <a:rPr lang="en-US" baseline="0" dirty="0"/>
              <a:t> is mechanism for maintaining state across requests, whereas each control automatically saves its state and sends a Base64 encoded string in a hidden HTML element to the browser.</a:t>
            </a:r>
          </a:p>
          <a:p>
            <a:endParaRPr lang="en-US" baseline="0" dirty="0"/>
          </a:p>
          <a:p>
            <a:r>
              <a:rPr lang="en-US" baseline="0" dirty="0"/>
              <a:t>The problem is that gigantic blocks of data (hundreds of bytes) can be transferred between browser and server on each request, degrading performance, increasing network traffic and page load time.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3149612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fontScale="92500" lnSpcReduction="10000"/>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pPr fontAlgn="t"/>
            <a:r>
              <a:rPr lang="en-US" dirty="0"/>
              <a:t>When an ASP.NET page runs, the page goes through a life cycle in which it performs a series of processing steps. </a:t>
            </a:r>
          </a:p>
          <a:p>
            <a:pPr fontAlgn="t"/>
            <a:endParaRPr lang="en-US" dirty="0"/>
          </a:p>
          <a:p>
            <a:pPr fontAlgn="t"/>
            <a:r>
              <a:rPr lang="en-US" dirty="0"/>
              <a:t>These include initialization, instantiating controls, restoring and maintaining state, running event handler code, and rendering. </a:t>
            </a:r>
          </a:p>
          <a:p>
            <a:pPr fontAlgn="t"/>
            <a:endParaRPr lang="en-US" dirty="0"/>
          </a:p>
          <a:p>
            <a:pPr fontAlgn="t"/>
            <a:r>
              <a:rPr lang="en-US" dirty="0"/>
              <a:t>In web forms,</a:t>
            </a:r>
            <a:r>
              <a:rPr lang="en-US" baseline="0" dirty="0"/>
              <a:t> you need knowledge of </a:t>
            </a:r>
            <a:r>
              <a:rPr lang="en-US" dirty="0"/>
              <a:t>the page life cycle, in order to write code at the appropriate stage for the effect you intend. Additionally, if you develop custom controls, you must grasp a deep knowledge of the page life cycle in order to correctly initialize controls, populate control properties with view-state data, and run any control behavior code. The processing steps listed here are a subset of the possible steps</a:t>
            </a:r>
            <a:r>
              <a:rPr lang="en-US" baseline="0" dirty="0"/>
              <a:t> available during the lifetime of a request.</a:t>
            </a:r>
          </a:p>
          <a:p>
            <a:pPr fontAlgn="t"/>
            <a:endParaRPr lang="en-US" sz="800" dirty="0">
              <a:latin typeface="Verdana" pitchFamily="34" charset="0"/>
            </a:endParaRPr>
          </a:p>
          <a:p>
            <a:pPr fontAlgn="t"/>
            <a:r>
              <a:rPr lang="en-US" sz="800" dirty="0">
                <a:latin typeface="Verdana" pitchFamily="34" charset="0"/>
              </a:rPr>
              <a:t>This abstraction tries to encapsulate the stateless nature of the web, providing more of a Win-form development experience.</a:t>
            </a:r>
          </a:p>
          <a:p>
            <a:pPr fontAlgn="t"/>
            <a:endParaRPr lang="en-US" sz="800" dirty="0">
              <a:latin typeface="Verdana" pitchFamily="34" charset="0"/>
            </a:endParaRPr>
          </a:p>
          <a:p>
            <a:pPr fontAlgn="t"/>
            <a:r>
              <a:rPr lang="en-US" sz="800" dirty="0">
                <a:latin typeface="Verdana" pitchFamily="34" charset="0"/>
              </a:rPr>
              <a:t>While it simplifies development, especially in abstracting the developer from the world of HTTP, it can become extraordinarily complicated and fragile as the application grows in size.</a:t>
            </a:r>
          </a:p>
          <a:p>
            <a:pPr fontAlgn="t"/>
            <a:endParaRPr lang="en-US" sz="800" dirty="0">
              <a:latin typeface="Verdana" pitchFamily="34" charset="0"/>
            </a:endParaRPr>
          </a:p>
          <a:p>
            <a:pPr fontAlgn="t"/>
            <a:r>
              <a:rPr lang="en-US" sz="800" dirty="0">
                <a:latin typeface="Verdana" pitchFamily="34" charset="0"/>
              </a:rPr>
              <a:t>Trouble shooting page life cycle problems can be time-consuming and frustrating.</a:t>
            </a:r>
          </a:p>
          <a:p>
            <a:pPr fontAlgn="t"/>
            <a:endParaRPr lang="en-US" sz="800" dirty="0">
              <a:latin typeface="Verdana" pitchFamily="34" charset="0"/>
            </a:endParaRPr>
          </a:p>
          <a:p>
            <a:pPr fontAlgn="t"/>
            <a:r>
              <a:rPr lang="en-US" sz="800" dirty="0">
                <a:latin typeface="Verdana" pitchFamily="34" charset="0"/>
              </a:rPr>
              <a:t>Keep in mind the Page Lifecycle is an abstraction created to simplify web development. It is not part of HTTP or the web infrastructure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69699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wrong</a:t>
            </a:r>
            <a:r>
              <a:rPr lang="en-US" baseline="0" dirty="0"/>
              <a:t>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3557611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60</a:t>
            </a:fld>
            <a:endParaRPr lang="en-US"/>
          </a:p>
        </p:txBody>
      </p:sp>
    </p:spTree>
    <p:extLst>
      <p:ext uri="{BB962C8B-B14F-4D97-AF65-F5344CB8AC3E}">
        <p14:creationId xmlns:p14="http://schemas.microsoft.com/office/powerpoint/2010/main" val="3051441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Model-view-controller (MVC) is both a design pattern and an architectural pattern used in software engineering. Successful use of the MVC pattern isolates business logic from user interface considerations, resulting in an application where it is easier to modify either the visual appearance of the application or the underlying business rules without affecting the other. </a:t>
            </a:r>
          </a:p>
          <a:p>
            <a:endParaRPr lang="en-US" dirty="0"/>
          </a:p>
          <a:p>
            <a:r>
              <a:rPr lang="en-US" dirty="0"/>
              <a:t>In MVC, model represents the information (the data) of the application and the business rules used to manipulate the data;</a:t>
            </a:r>
          </a:p>
          <a:p>
            <a:endParaRPr lang="en-US" dirty="0"/>
          </a:p>
          <a:p>
            <a:r>
              <a:rPr lang="en-US" dirty="0"/>
              <a:t>View corresponds to elements of the user interface such as text, checkbox items, and so forth; </a:t>
            </a:r>
          </a:p>
          <a:p>
            <a:endParaRPr lang="en-US" dirty="0"/>
          </a:p>
          <a:p>
            <a:r>
              <a:rPr lang="en-US" dirty="0"/>
              <a:t>Controller manages details involving the communication to the model of user actions such as keystrokes and mouse movements.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1430293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a:p>
            <a:r>
              <a:rPr lang="en-US" dirty="0"/>
              <a:t>Model-view-controller (MVC) is both a design pattern and an architectural pattern used in software engineering. Successful use of the MVC pattern isolates business logic from user interface considerations, resulting in an application where it is easier to modify either the visual appearance of the application or the underlying business rules without affecting the other. </a:t>
            </a:r>
          </a:p>
          <a:p>
            <a:endParaRPr lang="en-US" dirty="0"/>
          </a:p>
          <a:p>
            <a:r>
              <a:rPr lang="en-US" dirty="0"/>
              <a:t>In MVC, model represents the information (the data) of the application and the business rules used to manipulate the data;</a:t>
            </a:r>
          </a:p>
          <a:p>
            <a:endParaRPr lang="en-US" dirty="0"/>
          </a:p>
          <a:p>
            <a:r>
              <a:rPr lang="en-US" dirty="0"/>
              <a:t>View corresponds to elements of the user interface such as text, checkbox items, and so forth; </a:t>
            </a:r>
          </a:p>
          <a:p>
            <a:endParaRPr lang="en-US" dirty="0"/>
          </a:p>
          <a:p>
            <a:r>
              <a:rPr lang="en-US" dirty="0"/>
              <a:t>Controller manages details involving the communication to the model of user actions such as keystrokes and mouse movements.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1858892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u="sng" dirty="0"/>
              <a:t>Estimated Time:</a:t>
            </a:r>
            <a:r>
              <a:rPr lang="en-US" dirty="0"/>
              <a:t> 4 minutes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11211603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eaLnBrk="1" hangingPunct="1">
              <a:spcBef>
                <a:spcPct val="0"/>
              </a:spcBef>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1828945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eaLnBrk="1" hangingPunct="1">
              <a:spcBef>
                <a:spcPct val="0"/>
              </a:spcBef>
            </a:pPr>
            <a:r>
              <a:rPr lang="en-US" dirty="0"/>
              <a:t>All controllers end with the suffix</a:t>
            </a:r>
            <a:r>
              <a:rPr lang="en-US" baseline="0" dirty="0"/>
              <a:t> “Controller,” allowing the framework to register them at startup</a:t>
            </a:r>
          </a:p>
          <a:p>
            <a:pPr eaLnBrk="1" hangingPunct="1">
              <a:spcBef>
                <a:spcPct val="0"/>
              </a:spcBef>
            </a:pPr>
            <a:endParaRPr lang="en-US" baseline="0" dirty="0"/>
          </a:p>
          <a:p>
            <a:pPr eaLnBrk="1" hangingPunct="1">
              <a:spcBef>
                <a:spcPct val="0"/>
              </a:spcBef>
            </a:pPr>
            <a:r>
              <a:rPr lang="en-US" baseline="0" dirty="0"/>
              <a:t>Views live in sub-folders with their controller name, relieving developers from having to provide specific locations for each view</a:t>
            </a:r>
          </a:p>
          <a:p>
            <a:pPr eaLnBrk="1" hangingPunct="1">
              <a:spcBef>
                <a:spcPct val="0"/>
              </a:spcBef>
            </a:pPr>
            <a:endParaRPr lang="en-US" baseline="0" dirty="0"/>
          </a:p>
          <a:p>
            <a:pPr eaLnBrk="1" hangingPunct="1">
              <a:spcBef>
                <a:spcPct val="0"/>
              </a:spcBef>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3307665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2201942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GB" dirty="0"/>
          </a:p>
          <a:p>
            <a:r>
              <a:rPr lang="en-GB" dirty="0"/>
              <a:t>Essentially, WebForms gives</a:t>
            </a:r>
            <a:r>
              <a:rPr lang="en-GB" baseline="0" dirty="0"/>
              <a:t> you a more abstracted, RAD style. Likely to be easier for </a:t>
            </a:r>
            <a:r>
              <a:rPr lang="en-GB" baseline="0" dirty="0" err="1"/>
              <a:t>devs</a:t>
            </a:r>
            <a:r>
              <a:rPr lang="en-GB" baseline="0" dirty="0"/>
              <a:t> used to writing windows apps.</a:t>
            </a:r>
          </a:p>
          <a:p>
            <a:endParaRPr lang="en-GB" baseline="0" dirty="0"/>
          </a:p>
          <a:p>
            <a:r>
              <a:rPr lang="en-GB" baseline="0" dirty="0"/>
              <a:t>MVC gives you less help out of the box, so will need to write more yourself. (Get full control, but have to specify more!). Does have strong extensibility, and was designed with testing in mind.</a:t>
            </a:r>
          </a:p>
          <a:p>
            <a:endParaRPr lang="en-GB" baseline="0" dirty="0"/>
          </a:p>
          <a:p>
            <a:r>
              <a:rPr lang="en-GB" baseline="0" dirty="0"/>
              <a:t>That said, there are moves in </a:t>
            </a:r>
            <a:r>
              <a:rPr lang="en-GB" baseline="0" dirty="0" err="1"/>
              <a:t>webforms</a:t>
            </a:r>
            <a:r>
              <a:rPr lang="en-GB" baseline="0" dirty="0"/>
              <a:t> 4.0 to improve some aspects of html generation e.g. </a:t>
            </a:r>
            <a:r>
              <a:rPr lang="en-GB" baseline="0" dirty="0" err="1"/>
              <a:t>Clientids</a:t>
            </a:r>
            <a:r>
              <a:rPr lang="en-GB" baseline="0" dirty="0"/>
              <a:t> to give more control over output and use of CSS</a:t>
            </a:r>
          </a:p>
          <a:p>
            <a:r>
              <a:rPr lang="en-GB" baseline="0" dirty="0"/>
              <a:t>Equally, MVC 2.0 should bring more in the way of controls.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69</a:t>
            </a:fld>
            <a:endParaRPr lang="en-US"/>
          </a:p>
        </p:txBody>
      </p:sp>
    </p:spTree>
    <p:extLst>
      <p:ext uri="{BB962C8B-B14F-4D97-AF65-F5344CB8AC3E}">
        <p14:creationId xmlns:p14="http://schemas.microsoft.com/office/powerpoint/2010/main" val="582347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Model</a:t>
            </a:r>
            <a:r>
              <a:rPr lang="en-US" baseline="0" dirty="0"/>
              <a:t> refers to the components that contain business, validation and data access logic</a:t>
            </a:r>
          </a:p>
          <a:p>
            <a:pPr>
              <a:buFont typeface="Arial" pitchFamily="34" charset="0"/>
              <a:buChar char="•"/>
            </a:pPr>
            <a:r>
              <a:rPr lang="en-US" baseline="0" dirty="0"/>
              <a:t> Model also refers to data object to which the View will bind</a:t>
            </a:r>
          </a:p>
          <a:p>
            <a:pPr>
              <a:buFont typeface="Arial" pitchFamily="34" charset="0"/>
              <a:buChar char="•"/>
            </a:pPr>
            <a:r>
              <a:rPr lang="en-US" baseline="0" dirty="0"/>
              <a:t> The bulk of development time will be spent building model functionality</a:t>
            </a:r>
          </a:p>
          <a:p>
            <a:pPr>
              <a:buFont typeface="Arial" pitchFamily="34" charset="0"/>
              <a:buChar char="•"/>
            </a:pPr>
            <a:r>
              <a:rPr lang="en-US" baseline="0" dirty="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u="sng" dirty="0"/>
              <a:t>Estimated Time:</a:t>
            </a:r>
            <a:r>
              <a:rPr lang="en-US" dirty="0"/>
              <a:t> 4 minutes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74</a:t>
            </a:fld>
            <a:endParaRPr lang="en-US"/>
          </a:p>
        </p:txBody>
      </p:sp>
    </p:spTree>
    <p:extLst>
      <p:ext uri="{BB962C8B-B14F-4D97-AF65-F5344CB8AC3E}">
        <p14:creationId xmlns:p14="http://schemas.microsoft.com/office/powerpoint/2010/main" val="2338293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3249608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10255565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74337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3023553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78</a:t>
            </a:fld>
            <a:endParaRPr lang="en-US"/>
          </a:p>
        </p:txBody>
      </p:sp>
    </p:spTree>
    <p:extLst>
      <p:ext uri="{BB962C8B-B14F-4D97-AF65-F5344CB8AC3E}">
        <p14:creationId xmlns:p14="http://schemas.microsoft.com/office/powerpoint/2010/main" val="12546498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extLst>
      <p:ext uri="{BB962C8B-B14F-4D97-AF65-F5344CB8AC3E}">
        <p14:creationId xmlns:p14="http://schemas.microsoft.com/office/powerpoint/2010/main" val="904435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Each controller/action method maps to a</a:t>
            </a:r>
            <a:r>
              <a:rPr lang="en-US" baseline="0" dirty="0"/>
              <a:t> unique URI</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365800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3078200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700088"/>
            <a:ext cx="6211887" cy="3495675"/>
          </a:xfrm>
        </p:spPr>
      </p:sp>
      <p:sp>
        <p:nvSpPr>
          <p:cNvPr id="3" name="Notes Placeholder 2"/>
          <p:cNvSpPr>
            <a:spLocks noGrp="1"/>
          </p:cNvSpPr>
          <p:nvPr>
            <p:ph type="body" idx="1"/>
          </p:nvPr>
        </p:nvSpPr>
        <p:spPr/>
        <p:txBody>
          <a:bodyPr>
            <a:normAutofit/>
          </a:bodyPr>
          <a:lstStyle/>
          <a:p>
            <a:pPr marL="0" lvl="1" indent="0" defTabSz="920581">
              <a:buNone/>
              <a:defRPr/>
            </a:pPr>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2400765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84</a:t>
            </a:fld>
            <a:endParaRPr lang="en-US"/>
          </a:p>
        </p:txBody>
      </p:sp>
    </p:spTree>
    <p:extLst>
      <p:ext uri="{BB962C8B-B14F-4D97-AF65-F5344CB8AC3E}">
        <p14:creationId xmlns:p14="http://schemas.microsoft.com/office/powerpoint/2010/main" val="2377269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86</a:t>
            </a:fld>
            <a:endParaRPr lang="en-US"/>
          </a:p>
        </p:txBody>
      </p:sp>
    </p:spTree>
    <p:extLst>
      <p:ext uri="{BB962C8B-B14F-4D97-AF65-F5344CB8AC3E}">
        <p14:creationId xmlns:p14="http://schemas.microsoft.com/office/powerpoint/2010/main" val="25767629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131026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10227573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extLst>
      <p:ext uri="{BB962C8B-B14F-4D97-AF65-F5344CB8AC3E}">
        <p14:creationId xmlns:p14="http://schemas.microsoft.com/office/powerpoint/2010/main" val="2654709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89</a:t>
            </a:fld>
            <a:endParaRPr lang="en-US"/>
          </a:p>
        </p:txBody>
      </p:sp>
    </p:spTree>
    <p:extLst>
      <p:ext uri="{BB962C8B-B14F-4D97-AF65-F5344CB8AC3E}">
        <p14:creationId xmlns:p14="http://schemas.microsoft.com/office/powerpoint/2010/main" val="4035231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18482573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26248142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Tree>
    <p:extLst>
      <p:ext uri="{BB962C8B-B14F-4D97-AF65-F5344CB8AC3E}">
        <p14:creationId xmlns:p14="http://schemas.microsoft.com/office/powerpoint/2010/main" val="30168679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Tree>
    <p:extLst>
      <p:ext uri="{BB962C8B-B14F-4D97-AF65-F5344CB8AC3E}">
        <p14:creationId xmlns:p14="http://schemas.microsoft.com/office/powerpoint/2010/main" val="1633614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Tree>
    <p:extLst>
      <p:ext uri="{BB962C8B-B14F-4D97-AF65-F5344CB8AC3E}">
        <p14:creationId xmlns:p14="http://schemas.microsoft.com/office/powerpoint/2010/main" val="33744230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lvl="1"/>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Tree>
    <p:extLst>
      <p:ext uri="{BB962C8B-B14F-4D97-AF65-F5344CB8AC3E}">
        <p14:creationId xmlns:p14="http://schemas.microsoft.com/office/powerpoint/2010/main" val="3608304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extLst>
      <p:ext uri="{BB962C8B-B14F-4D97-AF65-F5344CB8AC3E}">
        <p14:creationId xmlns:p14="http://schemas.microsoft.com/office/powerpoint/2010/main" val="3301106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31125603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Tree>
    <p:extLst>
      <p:ext uri="{BB962C8B-B14F-4D97-AF65-F5344CB8AC3E}">
        <p14:creationId xmlns:p14="http://schemas.microsoft.com/office/powerpoint/2010/main" val="6271784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Tree>
    <p:extLst>
      <p:ext uri="{BB962C8B-B14F-4D97-AF65-F5344CB8AC3E}">
        <p14:creationId xmlns:p14="http://schemas.microsoft.com/office/powerpoint/2010/main" val="38686841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101</a:t>
            </a:fld>
            <a:endParaRPr lang="en-US"/>
          </a:p>
        </p:txBody>
      </p:sp>
    </p:spTree>
    <p:extLst>
      <p:ext uri="{BB962C8B-B14F-4D97-AF65-F5344CB8AC3E}">
        <p14:creationId xmlns:p14="http://schemas.microsoft.com/office/powerpoint/2010/main" val="11985783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41860890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Tree>
    <p:extLst>
      <p:ext uri="{BB962C8B-B14F-4D97-AF65-F5344CB8AC3E}">
        <p14:creationId xmlns:p14="http://schemas.microsoft.com/office/powerpoint/2010/main" val="41475593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Tree>
    <p:extLst>
      <p:ext uri="{BB962C8B-B14F-4D97-AF65-F5344CB8AC3E}">
        <p14:creationId xmlns:p14="http://schemas.microsoft.com/office/powerpoint/2010/main" val="40271614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105</a:t>
            </a:fld>
            <a:endParaRPr lang="en-US"/>
          </a:p>
        </p:txBody>
      </p:sp>
    </p:spTree>
    <p:extLst>
      <p:ext uri="{BB962C8B-B14F-4D97-AF65-F5344CB8AC3E}">
        <p14:creationId xmlns:p14="http://schemas.microsoft.com/office/powerpoint/2010/main" val="5282036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5233047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http://www.publicdomainfiles.com/show_file.php?id=13548611416984</a:t>
            </a:r>
          </a:p>
        </p:txBody>
      </p:sp>
      <p:sp>
        <p:nvSpPr>
          <p:cNvPr id="4" name="Slide Number Placeholder 3"/>
          <p:cNvSpPr>
            <a:spLocks noGrp="1"/>
          </p:cNvSpPr>
          <p:nvPr>
            <p:ph type="sldNum" sz="quarter" idx="10"/>
          </p:nvPr>
        </p:nvSpPr>
        <p:spPr/>
        <p:txBody>
          <a:bodyPr/>
          <a:lstStyle/>
          <a:p>
            <a:fld id="{7801AD74-0349-4C91-9B08-CBA96B09AF08}" type="slidenum">
              <a:rPr lang="en-US" smtClean="0"/>
              <a:t>113</a:t>
            </a:fld>
            <a:endParaRPr lang="en-US"/>
          </a:p>
        </p:txBody>
      </p:sp>
    </p:spTree>
    <p:extLst>
      <p:ext uri="{BB962C8B-B14F-4D97-AF65-F5344CB8AC3E}">
        <p14:creationId xmlns:p14="http://schemas.microsoft.com/office/powerpoint/2010/main" val="30017156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fontScale="85000" lnSpcReduction="10000"/>
          </a:bodyPr>
          <a:lstStyle/>
          <a:p>
            <a:r>
              <a:rPr lang="en-US" b="1" u="sng" dirty="0"/>
              <a:t>Estimated</a:t>
            </a:r>
            <a:r>
              <a:rPr lang="en-US" b="1" u="sng" baseline="0" dirty="0"/>
              <a:t> Time:</a:t>
            </a:r>
            <a:r>
              <a:rPr lang="en-US" baseline="0" dirty="0"/>
              <a:t> 1 minute</a:t>
            </a:r>
          </a:p>
          <a:p>
            <a:endParaRPr lang="en-US" baseline="0" dirty="0"/>
          </a:p>
          <a:p>
            <a:r>
              <a:rPr lang="en-US" b="1" u="sng" baseline="0" dirty="0"/>
              <a:t>Talking Points:</a:t>
            </a:r>
          </a:p>
          <a:p>
            <a:r>
              <a:rPr lang="en-US" b="1" dirty="0"/>
              <a:t>Client-Side Validation Enabled by Default</a:t>
            </a:r>
          </a:p>
          <a:p>
            <a:r>
              <a:rPr lang="en-US" dirty="0"/>
              <a:t>In earlier versions of MVC, you need to explicitly call the </a:t>
            </a:r>
            <a:r>
              <a:rPr lang="en-US" dirty="0" err="1"/>
              <a:t>Html.EnableClientValidation</a:t>
            </a:r>
            <a:r>
              <a:rPr lang="en-US" dirty="0"/>
              <a:t> method from a view in order to enable client-side validation. In MVC 3 this is no longer required because client-side validation is enabled by default. (You can disable this using a setting in the </a:t>
            </a:r>
            <a:r>
              <a:rPr lang="en-US" i="1" dirty="0" err="1"/>
              <a:t>web.config</a:t>
            </a:r>
            <a:r>
              <a:rPr lang="en-US" dirty="0"/>
              <a:t> file.)</a:t>
            </a:r>
          </a:p>
          <a:p>
            <a:r>
              <a:rPr lang="en-US" dirty="0"/>
              <a:t>In order for client-side validation to work, you still need to reference the appropriate </a:t>
            </a:r>
            <a:r>
              <a:rPr lang="en-US" dirty="0" err="1"/>
              <a:t>jQuery</a:t>
            </a:r>
            <a:r>
              <a:rPr lang="en-US" dirty="0"/>
              <a:t> and </a:t>
            </a:r>
            <a:r>
              <a:rPr lang="en-US" dirty="0" err="1"/>
              <a:t>jQuery</a:t>
            </a:r>
            <a:r>
              <a:rPr lang="en-US" dirty="0"/>
              <a:t> Validation libraries in your site. You can host those libraries on your own server or reference them from a content delivery network (CDN) like the CDNs from Microsoft or Google.</a:t>
            </a:r>
          </a:p>
          <a:p>
            <a:endParaRPr lang="en-US" b="1" dirty="0"/>
          </a:p>
          <a:p>
            <a:r>
              <a:rPr lang="en-US" b="1" dirty="0"/>
              <a:t>JavaScript and Ajax Improvements</a:t>
            </a:r>
          </a:p>
          <a:p>
            <a:r>
              <a:rPr lang="en-US" dirty="0"/>
              <a:t>By default, Ajax and validation helpers in MVC 3 use an unobtrusive JavaScript approach. Unobtrusive JavaScript avoids injecting inline JavaScript into HTML. This makes your HTML smaller and less cluttered, and makes it easier to swap out or customize JavaScript libraries. Validation helpers in MVC 3 also use the </a:t>
            </a:r>
            <a:r>
              <a:rPr lang="en-US" dirty="0" err="1"/>
              <a:t>jQueryValidate</a:t>
            </a:r>
            <a:r>
              <a:rPr lang="en-US" dirty="0"/>
              <a:t> plugin by default. If you want MVC 2 behavior, you can disable unobtrusive JavaScript using a </a:t>
            </a:r>
            <a:r>
              <a:rPr lang="en-US" i="1" dirty="0" err="1"/>
              <a:t>web.config</a:t>
            </a:r>
            <a:r>
              <a:rPr lang="en-US" dirty="0"/>
              <a:t> file setting. For more information about JavaScript and Ajax improvements, see the following resources:</a:t>
            </a:r>
          </a:p>
          <a:p>
            <a:endParaRPr lang="en-US" dirty="0"/>
          </a:p>
          <a:p>
            <a:r>
              <a:rPr lang="en-US" dirty="0">
                <a:hlinkClick r:id="rId3"/>
              </a:rPr>
              <a:t>Basic introduction to unobtrusive JavaScript on the Wikipedia site</a:t>
            </a:r>
            <a:r>
              <a:rPr lang="en-US" dirty="0"/>
              <a:t> </a:t>
            </a:r>
          </a:p>
          <a:p>
            <a:r>
              <a:rPr lang="en-US" dirty="0">
                <a:hlinkClick r:id="rId4"/>
              </a:rPr>
              <a:t>Brad Wilson's Unobtrusive JavaScript Post</a:t>
            </a:r>
            <a:r>
              <a:rPr lang="en-US" dirty="0"/>
              <a:t> </a:t>
            </a:r>
          </a:p>
          <a:p>
            <a:r>
              <a:rPr lang="en-US" dirty="0">
                <a:hlinkClick r:id="rId5"/>
              </a:rPr>
              <a:t>Brad Wilson's Unobtrusive JavaScript Validation Post</a:t>
            </a:r>
            <a:r>
              <a:rPr lang="en-US" dirty="0"/>
              <a:t> </a:t>
            </a:r>
          </a:p>
          <a:p>
            <a:r>
              <a:rPr lang="en-US" dirty="0">
                <a:hlinkClick r:id="rId6"/>
              </a:rPr>
              <a:t>Creating a MVC 3 Application with Razor and Unobtrusive JavaScript</a:t>
            </a:r>
            <a:r>
              <a:rPr lang="en-US" dirty="0"/>
              <a:t> (tutorial on the ASP.NET site) </a:t>
            </a:r>
          </a:p>
          <a:p>
            <a:r>
              <a:rPr lang="en-US" dirty="0">
                <a:hlinkClick r:id="rId7"/>
              </a:rPr>
              <a:t>MVC 3 Release Notes</a:t>
            </a:r>
            <a:r>
              <a:rPr lang="en-US" dirty="0"/>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1"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028272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1325563"/>
            <a:ext cx="10515600" cy="4851400"/>
          </a:xfrm>
        </p:spPr>
        <p:txBody>
          <a:bodyPr vert="eaVert"/>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92249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073882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Segoe UI Light" pitchFamily="34" charset="0"/>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75677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1" i="1">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3801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lvl1pPr>
              <a:defRPr sz="48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325563"/>
            <a:ext cx="10515600" cy="4351338"/>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380295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b="1" i="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0CAB22E8-8EDD-4408-B051-B64C82FBA15B}"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4110301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325563"/>
            <a:ext cx="5181600" cy="4851400"/>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325563"/>
            <a:ext cx="5181600" cy="4851400"/>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CAB22E8-8EDD-4408-B051-B64C82FBA15B}"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06215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8200" y="1325563"/>
            <a:ext cx="5157787" cy="823912"/>
          </a:xfr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8200" y="2149474"/>
            <a:ext cx="5157787" cy="4118321"/>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612" y="1325563"/>
            <a:ext cx="5183188" cy="823912"/>
          </a:xfr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0612" y="2149474"/>
            <a:ext cx="5183188" cy="4118321"/>
          </a:xfrm>
        </p:spPr>
        <p:txBody>
          <a:bodyPr/>
          <a:lstStyle>
            <a:lvl1pPr>
              <a:defRPr b="1" i="0">
                <a:latin typeface="Arial" panose="020B0604020202020204" pitchFamily="34" charset="0"/>
                <a:cs typeface="Arial" panose="020B0604020202020204" pitchFamily="34" charset="0"/>
              </a:defRPr>
            </a:lvl1pPr>
            <a:lvl2pPr>
              <a:defRPr b="1" i="0">
                <a:latin typeface="Arial" panose="020B0604020202020204" pitchFamily="34" charset="0"/>
                <a:cs typeface="Arial" panose="020B0604020202020204" pitchFamily="34" charset="0"/>
              </a:defRPr>
            </a:lvl2pPr>
            <a:lvl3pPr>
              <a:defRPr b="1" i="0">
                <a:latin typeface="Arial" panose="020B0604020202020204" pitchFamily="34" charset="0"/>
                <a:cs typeface="Arial" panose="020B0604020202020204" pitchFamily="34" charset="0"/>
              </a:defRPr>
            </a:lvl3pPr>
            <a:lvl4pPr>
              <a:defRPr b="1" i="0">
                <a:latin typeface="Arial" panose="020B0604020202020204" pitchFamily="34" charset="0"/>
                <a:cs typeface="Arial" panose="020B0604020202020204" pitchFamily="34" charset="0"/>
              </a:defRPr>
            </a:lvl4pPr>
            <a:lvl5pPr>
              <a:defRPr b="1"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CAB22E8-8EDD-4408-B051-B64C82FBA15B}" type="datetimeFigureOut">
              <a:rPr lang="en-US" smtClean="0"/>
              <a:t>7/11/2018</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351683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0CAB22E8-8EDD-4408-B051-B64C82FBA15B}" type="datetimeFigureOut">
              <a:rPr lang="en-US" smtClean="0"/>
              <a:t>7/11/2018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283173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1" i="0">
                <a:latin typeface="Arial" panose="020B0604020202020204" pitchFamily="34" charset="0"/>
                <a:cs typeface="Arial" panose="020B0604020202020204" pitchFamily="34" charset="0"/>
              </a:defRPr>
            </a:lvl1pPr>
          </a:lstStyle>
          <a:p>
            <a:fld id="{0CAB22E8-8EDD-4408-B051-B64C82FBA15B}" type="datetimeFigureOut">
              <a:rPr lang="en-US" smtClean="0"/>
              <a:pPr/>
              <a:t>7/11/2018</a:t>
            </a:fld>
            <a:endParaRPr lang="en-US" dirty="0"/>
          </a:p>
        </p:txBody>
      </p:sp>
      <p:sp>
        <p:nvSpPr>
          <p:cNvPr id="3" name="Footer Placeholder 2"/>
          <p:cNvSpPr>
            <a:spLocks noGrp="1"/>
          </p:cNvSpPr>
          <p:nvPr>
            <p:ph type="ftr" sz="quarter" idx="11"/>
          </p:nvPr>
        </p:nvSpPr>
        <p:spPr/>
        <p:txBody>
          <a:bodyPr/>
          <a:lstStyle>
            <a:lvl1pPr>
              <a:defRPr b="1" i="0">
                <a:latin typeface="Arial" panose="020B0604020202020204" pitchFamily="34" charset="0"/>
                <a:cs typeface="Arial" panose="020B0604020202020204"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b="1" i="0">
                <a:latin typeface="Arial" panose="020B0604020202020204" pitchFamily="34" charset="0"/>
                <a:cs typeface="Arial" panose="020B0604020202020204" pitchFamily="34" charset="0"/>
              </a:defRPr>
            </a:lvl1pPr>
          </a:lstStyle>
          <a:p>
            <a:fld id="{9FBA7D20-9A7D-415E-A325-361692D17E8F}" type="slidenum">
              <a:rPr lang="en-US" smtClean="0"/>
              <a:pPr/>
              <a:t>‹#›</a:t>
            </a:fld>
            <a:endParaRPr lang="en-US" dirty="0"/>
          </a:p>
        </p:txBody>
      </p:sp>
    </p:spTree>
    <p:extLst>
      <p:ext uri="{BB962C8B-B14F-4D97-AF65-F5344CB8AC3E}">
        <p14:creationId xmlns:p14="http://schemas.microsoft.com/office/powerpoint/2010/main" val="66397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0"/>
            <a:ext cx="3932237" cy="1600200"/>
          </a:xfrm>
        </p:spPr>
        <p:txBody>
          <a:bodyPr anchor="b"/>
          <a:lstStyle>
            <a:lvl1pPr>
              <a:defRPr sz="32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183188" y="1"/>
            <a:ext cx="6172200" cy="5861050"/>
          </a:xfrm>
        </p:spPr>
        <p:txBody>
          <a:bodyPr/>
          <a:lstStyle>
            <a:lvl1pPr>
              <a:defRPr sz="3200" b="1" i="0">
                <a:latin typeface="Arial" panose="020B0604020202020204" pitchFamily="34" charset="0"/>
                <a:cs typeface="Arial" panose="020B0604020202020204" pitchFamily="34" charset="0"/>
              </a:defRPr>
            </a:lvl1pPr>
            <a:lvl2pPr>
              <a:defRPr sz="2800" b="1" i="0">
                <a:latin typeface="Arial" panose="020B0604020202020204" pitchFamily="34" charset="0"/>
                <a:cs typeface="Arial" panose="020B0604020202020204" pitchFamily="34" charset="0"/>
              </a:defRPr>
            </a:lvl2pPr>
            <a:lvl3pPr>
              <a:defRPr sz="2400" b="1" i="0">
                <a:latin typeface="Arial" panose="020B0604020202020204" pitchFamily="34" charset="0"/>
                <a:cs typeface="Arial" panose="020B0604020202020204" pitchFamily="34" charset="0"/>
              </a:defRPr>
            </a:lvl3pPr>
            <a:lvl4pPr>
              <a:defRPr sz="2000" b="1" i="0">
                <a:latin typeface="Arial" panose="020B0604020202020204" pitchFamily="34" charset="0"/>
                <a:cs typeface="Arial" panose="020B0604020202020204" pitchFamily="34" charset="0"/>
              </a:defRPr>
            </a:lvl4pPr>
            <a:lvl5pPr>
              <a:defRPr sz="2000" b="1" i="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1600200"/>
            <a:ext cx="3932237" cy="4268788"/>
          </a:xfrm>
        </p:spPr>
        <p:txBody>
          <a:bodyPr/>
          <a:lstStyle>
            <a:lvl1pPr marL="0" indent="0">
              <a:buNone/>
              <a:defRPr sz="1600" b="1"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lvl1pPr>
              <a:defRPr b="1" i="0">
                <a:latin typeface="Arial" panose="020B0604020202020204" pitchFamily="34" charset="0"/>
                <a:cs typeface="Arial" panose="020B0604020202020204" pitchFamily="34" charset="0"/>
              </a:defRPr>
            </a:lvl1pPr>
          </a:lstStyle>
          <a:p>
            <a:fld id="{0CAB22E8-8EDD-4408-B051-B64C82FBA15B}" type="datetimeFigureOut">
              <a:rPr lang="en-US" smtClean="0"/>
              <a:pPr/>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b="1" i="0">
                <a:latin typeface="Arial" panose="020B0604020202020204" pitchFamily="34" charset="0"/>
                <a:cs typeface="Arial" panose="020B0604020202020204" pitchFamily="34" charset="0"/>
              </a:defRPr>
            </a:lvl1pPr>
          </a:lstStyle>
          <a:p>
            <a:fld id="{9FBA7D20-9A7D-415E-A325-361692D17E8F}" type="slidenum">
              <a:rPr lang="en-US" smtClean="0"/>
              <a:pPr/>
              <a:t>‹#›</a:t>
            </a:fld>
            <a:endParaRPr lang="en-US" dirty="0"/>
          </a:p>
        </p:txBody>
      </p:sp>
    </p:spTree>
    <p:extLst>
      <p:ext uri="{BB962C8B-B14F-4D97-AF65-F5344CB8AC3E}">
        <p14:creationId xmlns:p14="http://schemas.microsoft.com/office/powerpoint/2010/main" val="212152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0"/>
            <a:ext cx="3932237" cy="1600200"/>
          </a:xfrm>
        </p:spPr>
        <p:txBody>
          <a:bodyPr anchor="b"/>
          <a:lstStyle>
            <a:lvl1pPr>
              <a:defRPr sz="32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b="1" i="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1600200"/>
            <a:ext cx="3932237" cy="4268788"/>
          </a:xfrm>
        </p:spPr>
        <p:txBody>
          <a:bodyPr/>
          <a:lstStyle>
            <a:lvl1pPr marL="0" indent="0">
              <a:buNone/>
              <a:defRPr sz="1600" b="1"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0CAB22E8-8EDD-4408-B051-B64C82FBA15B}"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A7D20-9A7D-415E-A325-361692D17E8F}" type="slidenum">
              <a:rPr lang="en-US" smtClean="0"/>
              <a:t>‹#›</a:t>
            </a:fld>
            <a:endParaRPr lang="en-US"/>
          </a:p>
        </p:txBody>
      </p:sp>
    </p:spTree>
    <p:extLst>
      <p:ext uri="{BB962C8B-B14F-4D97-AF65-F5344CB8AC3E}">
        <p14:creationId xmlns:p14="http://schemas.microsoft.com/office/powerpoint/2010/main" val="62755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cs typeface="Arial" panose="020B0604020202020204" pitchFamily="34" charset="0"/>
              </a:defRPr>
            </a:lvl1pPr>
          </a:lstStyle>
          <a:p>
            <a:fld id="{0CAB22E8-8EDD-4408-B051-B64C82FBA15B}" type="datetimeFigureOut">
              <a:rPr lang="en-US" smtClean="0"/>
              <a:pPr/>
              <a:t>7/11/2018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cs typeface="Arial" panose="020B0604020202020204" pitchFamily="34" charset="0"/>
              </a:defRPr>
            </a:lvl1pPr>
          </a:lstStyle>
          <a:p>
            <a:fld id="{9FBA7D20-9A7D-415E-A325-361692D17E8F}" type="slidenum">
              <a:rPr lang="en-US" smtClean="0"/>
              <a:pPr/>
              <a:t>‹#›</a:t>
            </a:fld>
            <a:endParaRPr lang="en-US" dirty="0"/>
          </a:p>
        </p:txBody>
      </p:sp>
    </p:spTree>
    <p:extLst>
      <p:ext uri="{BB962C8B-B14F-4D97-AF65-F5344CB8AC3E}">
        <p14:creationId xmlns:p14="http://schemas.microsoft.com/office/powerpoint/2010/main" val="39157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blogs.msdn.com/b/marcinon/archive/2011/01/17/mvc-3-performance.aspx"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hyperlink" Target="http://sharepoint/sites/PMOSL/BOM%20Templates/Services%20Image%20Library/Services%20Icons/Flow-1.png"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hyperlink" Target="http://sharepoint/sites/PMOSL/BOM%20Templates/Services%20Image%20Library/Services%20Icons/BlueArrow-1.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hyperlink" Target="http://sharepoint/sites/PMOSL/BOM%20Templates/Services%20Image%20Library/Services%20Icons/Flow-1.png" TargetMode="External"/><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hyperlink" Target="http://sharepoint/sites/PMOSL/BOM%20Templates/Services%20Image%20Library/Services%20Icons/BlueArrow-1.png" TargetMode="External"/></Relationships>
</file>

<file path=ppt/slides/_rels/slide11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hyperlink" Target="http://sharepoint/sites/PMOSL/BOM%20Templates/Services%20Image%20Library/Services%20Icons/Flow-1.png" TargetMode="External"/><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hyperlink" Target="http://sharepoint/sites/PMOSL/BOM%20Templates/Services%20Image%20Library/Services%20Icons/BlueArrow-1.png"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8.xml"/><Relationship Id="rId1" Type="http://schemas.openxmlformats.org/officeDocument/2006/relationships/slideLayout" Target="../slideLayouts/slideLayout12.xml"/><Relationship Id="rId4" Type="http://schemas.openxmlformats.org/officeDocument/2006/relationships/image" Target="../media/image130.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8.xml"/><Relationship Id="rId1" Type="http://schemas.openxmlformats.org/officeDocument/2006/relationships/slideLayout" Target="../slideLayouts/slideLayout12.xml"/><Relationship Id="rId4" Type="http://schemas.openxmlformats.org/officeDocument/2006/relationships/image" Target="../media/image137.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45.jpeg"/><Relationship Id="rId4" Type="http://schemas.openxmlformats.org/officeDocument/2006/relationships/image" Target="../media/image144.png"/></Relationships>
</file>

<file path=ppt/slides/_rels/slide147.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7" Type="http://schemas.openxmlformats.org/officeDocument/2006/relationships/hyperlink" Target="http://github.com/SitecoreDave/"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hyperlink" Target="http://github.com/dotnet/standard" TargetMode="External"/><Relationship Id="rId5" Type="http://schemas.openxmlformats.org/officeDocument/2006/relationships/hyperlink" Target="http://github.com/dotnet/core" TargetMode="External"/><Relationship Id="rId4" Type="http://schemas.openxmlformats.org/officeDocument/2006/relationships/hyperlink" Target="http://github.com/dotnet"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jpe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emf"/><Relationship Id="rId17" Type="http://schemas.openxmlformats.org/officeDocument/2006/relationships/image" Target="../media/image18.emf"/><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notesSlide" Target="../notesSlides/notesSlide154.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 Type="http://schemas.openxmlformats.org/officeDocument/2006/relationships/image" Target="../media/image6.png"/><Relationship Id="rId15" Type="http://schemas.openxmlformats.org/officeDocument/2006/relationships/image" Target="../media/image16.jpe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jpeg"/><Relationship Id="rId10" Type="http://schemas.openxmlformats.org/officeDocument/2006/relationships/image" Target="../media/image11.png"/><Relationship Id="rId19" Type="http://schemas.openxmlformats.org/officeDocument/2006/relationships/image" Target="../media/image20.emf"/><Relationship Id="rId31" Type="http://schemas.openxmlformats.org/officeDocument/2006/relationships/image" Target="../media/image32.png"/><Relationship Id="rId44" Type="http://schemas.openxmlformats.org/officeDocument/2006/relationships/image" Target="../media/image45.jpe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e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jpe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8.png"/><Relationship Id="rId12" Type="http://schemas.openxmlformats.org/officeDocument/2006/relationships/image" Target="../media/image13.emf"/><Relationship Id="rId17" Type="http://schemas.openxmlformats.org/officeDocument/2006/relationships/image" Target="../media/image18.emf"/><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 Type="http://schemas.openxmlformats.org/officeDocument/2006/relationships/image" Target="../media/image6.png"/><Relationship Id="rId15" Type="http://schemas.openxmlformats.org/officeDocument/2006/relationships/image" Target="../media/image16.jpe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jpeg"/><Relationship Id="rId10" Type="http://schemas.openxmlformats.org/officeDocument/2006/relationships/image" Target="../media/image11.png"/><Relationship Id="rId19" Type="http://schemas.openxmlformats.org/officeDocument/2006/relationships/image" Target="../media/image20.emf"/><Relationship Id="rId31" Type="http://schemas.openxmlformats.org/officeDocument/2006/relationships/image" Target="../media/image32.png"/><Relationship Id="rId44" Type="http://schemas.openxmlformats.org/officeDocument/2006/relationships/image" Target="../media/image45.jpeg"/><Relationship Id="rId52" Type="http://schemas.openxmlformats.org/officeDocument/2006/relationships/image" Target="../media/image53.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e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8" Type="http://schemas.openxmlformats.org/officeDocument/2006/relationships/image" Target="../media/image9.png"/><Relationship Id="rId51" Type="http://schemas.openxmlformats.org/officeDocument/2006/relationships/image" Target="../media/image52.svg"/></Relationships>
</file>

<file path=ppt/slides/_rels/slide30.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95.jpeg"/><Relationship Id="rId13" Type="http://schemas.microsoft.com/office/2007/relationships/hdphoto" Target="../media/hdphoto1.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98.jpeg"/><Relationship Id="rId5" Type="http://schemas.openxmlformats.org/officeDocument/2006/relationships/diagramQuickStyle" Target="../diagrams/quickStyle1.xml"/><Relationship Id="rId15" Type="http://schemas.openxmlformats.org/officeDocument/2006/relationships/image" Target="../media/image101.png"/><Relationship Id="rId10" Type="http://schemas.openxmlformats.org/officeDocument/2006/relationships/image" Target="../media/image97.jpeg"/><Relationship Id="rId4" Type="http://schemas.openxmlformats.org/officeDocument/2006/relationships/diagramLayout" Target="../diagrams/layout1.xml"/><Relationship Id="rId9" Type="http://schemas.openxmlformats.org/officeDocument/2006/relationships/image" Target="../media/image96.jpeg"/><Relationship Id="rId1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 Id="rId5" Type="http://schemas.openxmlformats.org/officeDocument/2006/relationships/image" Target="../media/image113.png"/><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1999" cy="5437242"/>
          </a:xfrm>
        </p:spPr>
        <p:txBody>
          <a:bodyPr>
            <a:noAutofit/>
          </a:bodyPr>
          <a:lstStyle/>
          <a:p>
            <a:r>
              <a:rPr lang="en-US" sz="9600" dirty="0"/>
              <a:t>The Complete ASP.NET, .NET Core MVC &amp; .NET Core Razor Pages Story</a:t>
            </a:r>
            <a:endParaRPr lang="en-US" sz="9600" b="1" dirty="0"/>
          </a:p>
        </p:txBody>
      </p:sp>
      <p:sp>
        <p:nvSpPr>
          <p:cNvPr id="7" name="Subtitle 2"/>
          <p:cNvSpPr txBox="1">
            <a:spLocks/>
          </p:cNvSpPr>
          <p:nvPr/>
        </p:nvSpPr>
        <p:spPr>
          <a:xfrm>
            <a:off x="581892" y="5437242"/>
            <a:ext cx="11610108" cy="14207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David Walker</a:t>
            </a:r>
          </a:p>
          <a:p>
            <a:pPr algn="l"/>
            <a:r>
              <a:rPr lang="en-US" sz="2800" b="1" dirty="0"/>
              <a:t>Sitecore 2018 &amp; 2015 MVP, 3x MS-MVP, Principal Architect – Clear Measure</a:t>
            </a:r>
          </a:p>
        </p:txBody>
      </p:sp>
    </p:spTree>
    <p:extLst>
      <p:ext uri="{BB962C8B-B14F-4D97-AF65-F5344CB8AC3E}">
        <p14:creationId xmlns:p14="http://schemas.microsoft.com/office/powerpoint/2010/main" val="4276596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6A42-E975-472B-87DD-7105C88226F2}"/>
              </a:ext>
            </a:extLst>
          </p:cNvPr>
          <p:cNvSpPr>
            <a:spLocks noGrp="1"/>
          </p:cNvSpPr>
          <p:nvPr>
            <p:ph type="title"/>
          </p:nvPr>
        </p:nvSpPr>
        <p:spPr/>
        <p:txBody>
          <a:bodyPr/>
          <a:lstStyle/>
          <a:p>
            <a:r>
              <a:rPr lang="en-US" dirty="0"/>
              <a:t>Your house?</a:t>
            </a:r>
          </a:p>
        </p:txBody>
      </p:sp>
      <p:pic>
        <p:nvPicPr>
          <p:cNvPr id="1026" name="Picture 2" descr="See the source image">
            <a:extLst>
              <a:ext uri="{FF2B5EF4-FFF2-40B4-BE49-F238E27FC236}">
                <a16:creationId xmlns:a16="http://schemas.microsoft.com/office/drawing/2014/main" id="{3C5C7FC0-FBA2-4E44-AF61-EE0D54A76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28" y="983449"/>
            <a:ext cx="8419144" cy="561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686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4294967295"/>
          </p:nvPr>
        </p:nvSpPr>
        <p:spPr>
          <a:xfrm>
            <a:off x="2033722" y="1213843"/>
            <a:ext cx="8229600" cy="5155257"/>
          </a:xfrm>
          <a:prstGeom prst="rect">
            <a:avLst/>
          </a:prstGeom>
        </p:spPr>
        <p:txBody>
          <a:bodyPr>
            <a:normAutofit fontScale="92500" lnSpcReduction="10000"/>
          </a:bodyPr>
          <a:lstStyle/>
          <a:p>
            <a:r>
              <a:rPr lang="en-GB" dirty="0"/>
              <a:t>Razor engine appears to support performance increases over web form engine:</a:t>
            </a:r>
          </a:p>
          <a:p>
            <a:endParaRPr lang="en-GB" dirty="0"/>
          </a:p>
          <a:p>
            <a:endParaRPr lang="en-GB" dirty="0"/>
          </a:p>
          <a:p>
            <a:endParaRPr lang="en-GB" dirty="0"/>
          </a:p>
          <a:p>
            <a:endParaRPr lang="en-GB" dirty="0"/>
          </a:p>
          <a:p>
            <a:endParaRPr lang="en-GB" dirty="0"/>
          </a:p>
          <a:p>
            <a:endParaRPr lang="en-US" dirty="0"/>
          </a:p>
          <a:p>
            <a:endParaRPr lang="en-US" dirty="0"/>
          </a:p>
          <a:p>
            <a:endParaRPr lang="en-GB" dirty="0"/>
          </a:p>
          <a:p>
            <a:r>
              <a:rPr lang="en-GB" dirty="0">
                <a:hlinkClick r:id="rId3"/>
              </a:rPr>
              <a:t>http://blogs.msdn.com/b/marcinon/archive/2011/01/17/mvc-3-performance.aspx</a:t>
            </a:r>
            <a:endParaRPr lang="en-GB" dirty="0"/>
          </a:p>
          <a:p>
            <a:pPr marL="0" indent="0">
              <a:buNone/>
            </a:pPr>
            <a:endParaRPr lang="en-GB" dirty="0"/>
          </a:p>
          <a:p>
            <a:endParaRPr lang="en-GB" dirty="0"/>
          </a:p>
        </p:txBody>
      </p:sp>
      <p:sp>
        <p:nvSpPr>
          <p:cNvPr id="2" name="Title 1"/>
          <p:cNvSpPr>
            <a:spLocks noGrp="1"/>
          </p:cNvSpPr>
          <p:nvPr>
            <p:ph type="title"/>
          </p:nvPr>
        </p:nvSpPr>
        <p:spPr/>
        <p:txBody>
          <a:bodyPr>
            <a:normAutofit fontScale="90000"/>
          </a:bodyPr>
          <a:lstStyle/>
          <a:p>
            <a:r>
              <a:rPr lang="en-US" dirty="0"/>
              <a:t>Razor</a:t>
            </a:r>
          </a:p>
        </p:txBody>
      </p:sp>
      <p:sp>
        <p:nvSpPr>
          <p:cNvPr id="14" name="Text Placeholder 13"/>
          <p:cNvSpPr>
            <a:spLocks noGrp="1"/>
          </p:cNvSpPr>
          <p:nvPr>
            <p:ph type="body" idx="16"/>
          </p:nvPr>
        </p:nvSpPr>
        <p:spPr>
          <a:xfrm>
            <a:off x="1913676" y="784230"/>
            <a:ext cx="8349647" cy="276999"/>
          </a:xfrm>
        </p:spPr>
        <p:txBody>
          <a:bodyPr>
            <a:normAutofit fontScale="92500" lnSpcReduction="20000"/>
          </a:bodyPr>
          <a:lstStyle/>
          <a:p>
            <a:r>
              <a:rPr lang="en-US" dirty="0"/>
              <a:t>Performance</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204" y="1953649"/>
            <a:ext cx="72009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2394204" y="3742944"/>
            <a:ext cx="1848612" cy="262590"/>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6870192" y="3694176"/>
            <a:ext cx="1252728" cy="359202"/>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533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err="1">
                <a:solidFill>
                  <a:srgbClr val="C00000"/>
                </a:solidFill>
              </a:rPr>
              <a:t>HtmlHelpers</a:t>
            </a:r>
            <a:endParaRPr lang="en-US" sz="9600" b="1" dirty="0">
              <a:solidFill>
                <a:srgbClr val="C00000"/>
              </a:solidFill>
            </a:endParaRPr>
          </a:p>
        </p:txBody>
      </p:sp>
    </p:spTree>
    <p:extLst>
      <p:ext uri="{BB962C8B-B14F-4D97-AF65-F5344CB8AC3E}">
        <p14:creationId xmlns:p14="http://schemas.microsoft.com/office/powerpoint/2010/main" val="1854398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a:ea typeface="Segoe UI" pitchFamily="34" charset="0"/>
                <a:cs typeface="Segoe UI" pitchFamily="34" charset="0"/>
              </a:rPr>
              <a:t>HTML?</a:t>
            </a:r>
            <a:endParaRPr lang="en-US" dirty="0"/>
          </a:p>
        </p:txBody>
      </p:sp>
      <p:sp>
        <p:nvSpPr>
          <p:cNvPr id="16" name="Rectangle 15"/>
          <p:cNvSpPr/>
          <p:nvPr/>
        </p:nvSpPr>
        <p:spPr bwMode="auto">
          <a:xfrm>
            <a:off x="8337305" y="2762567"/>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t>
            </a:r>
          </a:p>
        </p:txBody>
      </p:sp>
      <p:sp>
        <p:nvSpPr>
          <p:cNvPr id="17" name="Rectangle 16"/>
          <p:cNvSpPr/>
          <p:nvPr/>
        </p:nvSpPr>
        <p:spPr bwMode="auto">
          <a:xfrm>
            <a:off x="7613967" y="2036763"/>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a:t>
            </a:r>
          </a:p>
        </p:txBody>
      </p:sp>
      <p:sp>
        <p:nvSpPr>
          <p:cNvPr id="18" name="Rectangle 17"/>
          <p:cNvSpPr/>
          <p:nvPr/>
        </p:nvSpPr>
        <p:spPr bwMode="auto">
          <a:xfrm>
            <a:off x="8337305" y="2036763"/>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a:t>
            </a:r>
          </a:p>
        </p:txBody>
      </p:sp>
      <p:sp>
        <p:nvSpPr>
          <p:cNvPr id="19" name="Rectangle 18"/>
          <p:cNvSpPr/>
          <p:nvPr/>
        </p:nvSpPr>
        <p:spPr bwMode="auto">
          <a:xfrm>
            <a:off x="7613967" y="2762568"/>
            <a:ext cx="685810" cy="6862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t>
            </a:r>
          </a:p>
        </p:txBody>
      </p:sp>
      <p:sp>
        <p:nvSpPr>
          <p:cNvPr id="20" name="Rectangle 19"/>
          <p:cNvSpPr/>
          <p:nvPr/>
        </p:nvSpPr>
        <p:spPr bwMode="auto">
          <a:xfrm>
            <a:off x="7613968" y="3528087"/>
            <a:ext cx="1409147" cy="14100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Html</a:t>
            </a:r>
          </a:p>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Helpers?</a:t>
            </a:r>
          </a:p>
        </p:txBody>
      </p:sp>
      <p:sp>
        <p:nvSpPr>
          <p:cNvPr id="21" name="Rectangle 20"/>
          <p:cNvSpPr/>
          <p:nvPr/>
        </p:nvSpPr>
        <p:spPr bwMode="auto">
          <a:xfrm>
            <a:off x="6135398" y="2036764"/>
            <a:ext cx="1409147" cy="14100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Server </a:t>
            </a:r>
          </a:p>
          <a:p>
            <a:pPr defTabSz="685848" fontAlgn="base">
              <a:spcBef>
                <a:spcPct val="0"/>
              </a:spcBef>
              <a:spcAft>
                <a:spcPct val="0"/>
              </a:spcAft>
            </a:pPr>
            <a:r>
              <a:rPr lang="en-US" sz="2000" spc="-38" dirty="0">
                <a:gradFill>
                  <a:gsLst>
                    <a:gs pos="0">
                      <a:srgbClr val="FFFFFF"/>
                    </a:gs>
                    <a:gs pos="100000">
                      <a:srgbClr val="FFFFFF"/>
                    </a:gs>
                  </a:gsLst>
                  <a:lin ang="5400000" scaled="0"/>
                </a:gradFill>
                <a:ea typeface="Segoe UI" pitchFamily="34" charset="0"/>
                <a:cs typeface="Segoe UI" pitchFamily="34" charset="0"/>
              </a:rPr>
              <a:t>Controls?</a:t>
            </a:r>
          </a:p>
        </p:txBody>
      </p:sp>
      <p:sp>
        <p:nvSpPr>
          <p:cNvPr id="22" name="Rectangle 21"/>
          <p:cNvSpPr/>
          <p:nvPr/>
        </p:nvSpPr>
        <p:spPr bwMode="auto">
          <a:xfrm>
            <a:off x="6127714" y="3528088"/>
            <a:ext cx="1409147" cy="1410085"/>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HTML Helpers?</a:t>
            </a: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845904" y="2033427"/>
            <a:ext cx="3191104" cy="2912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bwMode="auto">
          <a:xfrm>
            <a:off x="2845904" y="4364252"/>
            <a:ext cx="4690956" cy="573919"/>
          </a:xfrm>
          <a:prstGeom prst="rect">
            <a:avLst/>
          </a:prstGeom>
          <a:gradFill>
            <a:gsLst>
              <a:gs pos="100000">
                <a:srgbClr val="000000">
                  <a:alpha val="84000"/>
                </a:srgbClr>
              </a:gs>
              <a:gs pos="69000">
                <a:srgbClr val="000000"/>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a:p>
            <a:pPr defTabSz="685848" fontAlgn="base">
              <a:spcBef>
                <a:spcPct val="0"/>
              </a:spcBef>
              <a:spcAft>
                <a:spcPct val="0"/>
              </a:spcAft>
            </a:pPr>
            <a:endParaRPr lang="en-US" sz="2000" spc="-38" dirty="0">
              <a:solidFill>
                <a:srgbClr val="FFFF00"/>
              </a:solidFill>
              <a:ea typeface="Segoe UI" pitchFamily="34" charset="0"/>
              <a:cs typeface="Segoe UI" pitchFamily="34" charset="0"/>
            </a:endParaRPr>
          </a:p>
        </p:txBody>
      </p:sp>
      <p:sp>
        <p:nvSpPr>
          <p:cNvPr id="2" name="TextBox 1"/>
          <p:cNvSpPr txBox="1"/>
          <p:nvPr/>
        </p:nvSpPr>
        <p:spPr>
          <a:xfrm>
            <a:off x="4610100" y="1282700"/>
            <a:ext cx="7912100" cy="914400"/>
          </a:xfrm>
          <a:prstGeom prst="rect">
            <a:avLst/>
          </a:prstGeom>
        </p:spPr>
        <p:txBody>
          <a:bodyPr vert="horz" wrap="none" lIns="0" tIns="0" rIns="0" bIns="0" rtlCol="0" anchor="t" anchorCtr="0">
            <a:noAutofit/>
          </a:bodyPr>
          <a:lstStyle/>
          <a:p>
            <a:pPr defTabSz="914363">
              <a:spcBef>
                <a:spcPct val="0"/>
              </a:spcBef>
            </a:pPr>
            <a:endParaRPr lang="en-US" sz="1600" dirty="0">
              <a:ln w="3175">
                <a:noFill/>
              </a:ln>
              <a:solidFill>
                <a:schemeClr val="bg1"/>
              </a:solidFill>
              <a:latin typeface="Segoe UI Light" pitchFamily="34" charset="0"/>
              <a:ea typeface="Verdana" pitchFamily="34" charset="0"/>
              <a:cs typeface="Verdana" pitchFamily="34" charset="0"/>
            </a:endParaRPr>
          </a:p>
        </p:txBody>
      </p:sp>
      <p:sp>
        <p:nvSpPr>
          <p:cNvPr id="3" name="TextBox 2"/>
          <p:cNvSpPr txBox="1"/>
          <p:nvPr/>
        </p:nvSpPr>
        <p:spPr>
          <a:xfrm>
            <a:off x="2845904" y="1345446"/>
            <a:ext cx="4581658" cy="914400"/>
          </a:xfrm>
          <a:prstGeom prst="rect">
            <a:avLst/>
          </a:prstGeom>
        </p:spPr>
        <p:txBody>
          <a:bodyPr vert="horz" wrap="none" lIns="0" tIns="0" rIns="0" bIns="0" rtlCol="0" anchor="t" anchorCtr="0">
            <a:noAutofit/>
          </a:bodyPr>
          <a:lstStyle/>
          <a:p>
            <a:pPr>
              <a:spcBef>
                <a:spcPct val="0"/>
              </a:spcBef>
            </a:pPr>
            <a:r>
              <a:rPr lang="en-US" sz="3200" spc="-38" dirty="0">
                <a:solidFill>
                  <a:srgbClr val="000000"/>
                </a:solidFill>
                <a:ea typeface="Segoe UI" pitchFamily="34" charset="0"/>
                <a:cs typeface="Segoe UI" pitchFamily="34" charset="0"/>
              </a:rPr>
              <a:t>Without Server Controls… </a:t>
            </a:r>
          </a:p>
          <a:p>
            <a:pPr defTabSz="914363">
              <a:spcBef>
                <a:spcPct val="0"/>
              </a:spcBef>
            </a:pPr>
            <a:endParaRPr lang="en-US" sz="1600" dirty="0">
              <a:ln w="3175">
                <a:noFill/>
              </a:ln>
              <a:solidFill>
                <a:schemeClr val="bg1"/>
              </a:solidFill>
              <a:latin typeface="Segoe UI Light" pitchFamily="34" charset="0"/>
              <a:ea typeface="Verdana" pitchFamily="34" charset="0"/>
              <a:cs typeface="Verdana" pitchFamily="34" charset="0"/>
            </a:endParaRPr>
          </a:p>
        </p:txBody>
      </p:sp>
      <p:sp>
        <p:nvSpPr>
          <p:cNvPr id="15" name="TextBox 14"/>
          <p:cNvSpPr txBox="1"/>
          <p:nvPr/>
        </p:nvSpPr>
        <p:spPr>
          <a:xfrm>
            <a:off x="2845904" y="4996403"/>
            <a:ext cx="4581658" cy="914400"/>
          </a:xfrm>
          <a:prstGeom prst="rect">
            <a:avLst/>
          </a:prstGeom>
        </p:spPr>
        <p:txBody>
          <a:bodyPr vert="horz" wrap="none" lIns="0" tIns="0" rIns="0" bIns="0" rtlCol="0" anchor="t" anchorCtr="0">
            <a:noAutofit/>
          </a:bodyPr>
          <a:lstStyle/>
          <a:p>
            <a:pPr defTabSz="685848" fontAlgn="base">
              <a:spcBef>
                <a:spcPct val="0"/>
              </a:spcBef>
              <a:spcAft>
                <a:spcPct val="0"/>
              </a:spcAft>
            </a:pPr>
            <a:r>
              <a:rPr lang="en-US" sz="3200" spc="-38" dirty="0">
                <a:solidFill>
                  <a:srgbClr val="000000"/>
                </a:solidFill>
                <a:ea typeface="Segoe UI" pitchFamily="34" charset="0"/>
                <a:cs typeface="Segoe UI" pitchFamily="34" charset="0"/>
              </a:rPr>
              <a:t>How do we generate HTML? </a:t>
            </a:r>
          </a:p>
        </p:txBody>
      </p:sp>
    </p:spTree>
    <p:extLst>
      <p:ext uri="{BB962C8B-B14F-4D97-AF65-F5344CB8AC3E}">
        <p14:creationId xmlns:p14="http://schemas.microsoft.com/office/powerpoint/2010/main" val="11016879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HTML Generation</a:t>
            </a:r>
          </a:p>
        </p:txBody>
      </p:sp>
      <p:sp>
        <p:nvSpPr>
          <p:cNvPr id="6" name="Content Placeholder 2"/>
          <p:cNvSpPr>
            <a:spLocks noGrp="1"/>
          </p:cNvSpPr>
          <p:nvPr>
            <p:ph idx="4294967295"/>
          </p:nvPr>
        </p:nvSpPr>
        <p:spPr>
          <a:xfrm>
            <a:off x="1959864" y="885196"/>
            <a:ext cx="8229600" cy="6355586"/>
          </a:xfrm>
          <a:prstGeom prst="rect">
            <a:avLst/>
          </a:prstGeom>
        </p:spPr>
        <p:txBody>
          <a:bodyPr>
            <a:normAutofit/>
          </a:bodyPr>
          <a:lstStyle/>
          <a:p>
            <a:r>
              <a:rPr lang="en-US" dirty="0"/>
              <a:t>MVC introduces </a:t>
            </a:r>
            <a:r>
              <a:rPr lang="en-US" dirty="0">
                <a:solidFill>
                  <a:srgbClr val="C00000"/>
                </a:solidFill>
                <a:latin typeface="Segoe Print" pitchFamily="2" charset="0"/>
              </a:rPr>
              <a:t>Html Helpers</a:t>
            </a:r>
            <a:endParaRPr lang="en-US" dirty="0"/>
          </a:p>
          <a:p>
            <a:pPr lvl="1"/>
            <a:r>
              <a:rPr lang="en-US" dirty="0"/>
              <a:t>Extension methods that emit HTML markup</a:t>
            </a:r>
          </a:p>
          <a:p>
            <a:pPr lvl="1"/>
            <a:r>
              <a:rPr lang="en-US" dirty="0"/>
              <a:t>Unlike Server Controls, simple markup generator - no internal logic, lifecycle or state</a:t>
            </a:r>
          </a:p>
          <a:p>
            <a:pPr lvl="1"/>
            <a:endParaRPr lang="en-US" dirty="0"/>
          </a:p>
          <a:p>
            <a:pPr marL="274320" lvl="1" indent="0">
              <a:buNone/>
            </a:pPr>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endParaRPr lang="en-US" dirty="0">
              <a:solidFill>
                <a:srgbClr val="C00000"/>
              </a:solidFill>
              <a:latin typeface="Segoe Print" pitchFamily="2" charset="0"/>
            </a:endParaRPr>
          </a:p>
          <a:p>
            <a:pPr lvl="1"/>
            <a:r>
              <a:rPr lang="en-US" dirty="0"/>
              <a:t>Each supports </a:t>
            </a:r>
            <a:r>
              <a:rPr lang="en-US" dirty="0">
                <a:solidFill>
                  <a:srgbClr val="C00000"/>
                </a:solidFill>
                <a:latin typeface="Segoe Print" pitchFamily="2" charset="0"/>
              </a:rPr>
              <a:t>numerous overloads </a:t>
            </a:r>
            <a:r>
              <a:rPr lang="en-US" dirty="0"/>
              <a:t>to tailor usage</a:t>
            </a:r>
          </a:p>
          <a:p>
            <a:pPr lvl="1"/>
            <a:endParaRPr lang="en-US" dirty="0">
              <a:solidFill>
                <a:srgbClr val="C00000"/>
              </a:solidFill>
              <a:latin typeface="Segoe Print" pitchFamily="2" charset="0"/>
            </a:endParaRPr>
          </a:p>
          <a:p>
            <a:pPr marL="0" indent="0">
              <a:buNone/>
            </a:pPr>
            <a:endParaRPr lang="en-US" dirty="0"/>
          </a:p>
          <a:p>
            <a:pPr marL="0" indent="0">
              <a:buNone/>
            </a:pPr>
            <a:endParaRPr lang="en-US" dirty="0"/>
          </a:p>
        </p:txBody>
      </p:sp>
      <p:sp>
        <p:nvSpPr>
          <p:cNvPr id="9" name="Content Placeholder 2"/>
          <p:cNvSpPr txBox="1">
            <a:spLocks/>
          </p:cNvSpPr>
          <p:nvPr/>
        </p:nvSpPr>
        <p:spPr>
          <a:xfrm>
            <a:off x="2465640" y="2705101"/>
            <a:ext cx="3300160" cy="2741543"/>
          </a:xfrm>
          <a:prstGeom prst="rect">
            <a:avLst/>
          </a:prstGeom>
          <a:gradFill>
            <a:gsLst>
              <a:gs pos="0">
                <a:schemeClr val="accent5">
                  <a:lumMod val="40000"/>
                  <a:lumOff val="60000"/>
                </a:schemeClr>
              </a:gs>
              <a:gs pos="49000">
                <a:schemeClr val="accent5">
                  <a:lumMod val="60000"/>
                  <a:lumOff val="40000"/>
                </a:schemeClr>
              </a:gs>
              <a:gs pos="100000">
                <a:schemeClr val="accent5">
                  <a:lumMod val="40000"/>
                  <a:lumOff val="60000"/>
                </a:schemeClr>
              </a:gs>
            </a:gsLst>
            <a:lin ang="16200000" scaled="1"/>
          </a:gradFill>
          <a:effectLst>
            <a:outerShdw blurRad="50800" dist="50800" dir="5400000" algn="ctr" rotWithShape="0">
              <a:srgbClr val="000000">
                <a:alpha val="93000"/>
              </a:srgbClr>
            </a:outerShdw>
          </a:effectLst>
          <a:scene3d>
            <a:camera prst="orthographicFront"/>
            <a:lightRig rig="threePt" dir="t"/>
          </a:scene3d>
          <a:sp3d>
            <a:bevelT w="165100" prst="coolSlant"/>
          </a:sp3d>
        </p:spPr>
        <p:txBody>
          <a:bodyPr tIns="0"/>
          <a:lstStyle/>
          <a:p>
            <a:pPr marL="228600" indent="-228600">
              <a:spcBef>
                <a:spcPct val="20000"/>
              </a:spcBef>
              <a:buClr>
                <a:srgbClr val="0078B3"/>
              </a:buClr>
              <a:buFont typeface="Arial" pitchFamily="34" charset="0"/>
              <a:buChar char="•"/>
            </a:pPr>
            <a:endParaRPr lang="en-US" sz="8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Html.BeginForm</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Html.RenderAction</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Html.RenderPartial</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rPr>
              <a:t>Html.ActionLink</a:t>
            </a:r>
            <a:endParaRPr lang="en-US" sz="2200" dirty="0">
              <a:solidFill>
                <a:schemeClr val="tx2"/>
              </a:solidFill>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Html.TextArea</a:t>
            </a:r>
            <a:endParaRPr lang="en-US" sz="2200" dirty="0">
              <a:solidFill>
                <a:schemeClr val="tx2"/>
              </a:solidFill>
              <a:cs typeface="Segoe"/>
            </a:endParaRPr>
          </a:p>
          <a:p>
            <a:pPr marL="228600" indent="-228600">
              <a:spcBef>
                <a:spcPct val="20000"/>
              </a:spcBef>
              <a:buClr>
                <a:srgbClr val="0078B3"/>
              </a:buClr>
              <a:buFont typeface="Arial" pitchFamily="34" charset="0"/>
              <a:buChar char="•"/>
            </a:pPr>
            <a:r>
              <a:rPr lang="en-US" sz="2200" dirty="0" err="1">
                <a:solidFill>
                  <a:schemeClr val="tx2"/>
                </a:solidFill>
                <a:cs typeface="Segoe"/>
              </a:rPr>
              <a:t>Html.TextBox</a:t>
            </a:r>
            <a:endParaRPr lang="en-US" sz="2200" dirty="0">
              <a:solidFill>
                <a:schemeClr val="tx2"/>
              </a:solidFill>
              <a:cs typeface="Segoe"/>
            </a:endParaRPr>
          </a:p>
          <a:p>
            <a:pPr marL="228600" indent="-228600">
              <a:spcBef>
                <a:spcPct val="20000"/>
              </a:spcBef>
              <a:buClr>
                <a:srgbClr val="0078B3"/>
              </a:buClr>
              <a:buFont typeface="Arial" pitchFamily="34" charset="0"/>
              <a:buChar char="•"/>
            </a:pPr>
            <a:endParaRPr lang="en-US" sz="2000" dirty="0">
              <a:solidFill>
                <a:srgbClr val="FFFFFF"/>
              </a:solidFill>
              <a:cs typeface="Segoe"/>
            </a:endParaRPr>
          </a:p>
          <a:p>
            <a:pPr marL="228600" indent="-228600">
              <a:spcBef>
                <a:spcPct val="20000"/>
              </a:spcBef>
              <a:buClr>
                <a:srgbClr val="0078B3"/>
              </a:buClr>
              <a:buFont typeface="Arial" pitchFamily="34" charset="0"/>
              <a:buChar char="•"/>
            </a:pPr>
            <a:endParaRPr lang="en-US" sz="2000" dirty="0">
              <a:solidFill>
                <a:srgbClr val="FFFFFF"/>
              </a:solidFill>
              <a:cs typeface="Segoe"/>
            </a:endParaRPr>
          </a:p>
          <a:p>
            <a:pPr marL="228600" indent="-228600">
              <a:spcBef>
                <a:spcPct val="20000"/>
              </a:spcBef>
              <a:buClr>
                <a:srgbClr val="0078B3"/>
              </a:buClr>
              <a:buFont typeface="Arial" pitchFamily="34" charset="0"/>
              <a:buChar char="•"/>
            </a:pPr>
            <a:endParaRPr lang="en-US" sz="2000" dirty="0">
              <a:solidFill>
                <a:srgbClr val="FFFFFF"/>
              </a:solidFill>
              <a:cs typeface="Segoe"/>
            </a:endParaRPr>
          </a:p>
        </p:txBody>
      </p:sp>
      <p:sp>
        <p:nvSpPr>
          <p:cNvPr id="10" name="Content Placeholder 2"/>
          <p:cNvSpPr txBox="1">
            <a:spLocks/>
          </p:cNvSpPr>
          <p:nvPr/>
        </p:nvSpPr>
        <p:spPr>
          <a:xfrm>
            <a:off x="6134100" y="2705100"/>
            <a:ext cx="3314700" cy="2741544"/>
          </a:xfrm>
          <a:prstGeom prst="rect">
            <a:avLst/>
          </a:prstGeom>
          <a:gradFill>
            <a:gsLst>
              <a:gs pos="0">
                <a:schemeClr val="accent5">
                  <a:lumMod val="40000"/>
                  <a:lumOff val="60000"/>
                </a:schemeClr>
              </a:gs>
              <a:gs pos="49000">
                <a:schemeClr val="accent5">
                  <a:lumMod val="60000"/>
                  <a:lumOff val="40000"/>
                </a:schemeClr>
              </a:gs>
              <a:gs pos="100000">
                <a:schemeClr val="accent5">
                  <a:lumMod val="40000"/>
                  <a:lumOff val="60000"/>
                </a:schemeClr>
              </a:gs>
            </a:gsLst>
            <a:lin ang="16200000" scaled="1"/>
          </a:gradFill>
          <a:effectLst>
            <a:outerShdw blurRad="50800" dist="50800" dir="5400000" algn="ctr" rotWithShape="0">
              <a:srgbClr val="000000">
                <a:alpha val="93000"/>
              </a:srgbClr>
            </a:outerShdw>
          </a:effectLst>
          <a:scene3d>
            <a:camera prst="orthographicFront"/>
            <a:lightRig rig="threePt" dir="t"/>
          </a:scene3d>
          <a:sp3d>
            <a:bevelT w="165100" prst="coolSlant"/>
          </a:sp3d>
        </p:spPr>
        <p:txBody>
          <a:bodyPr tIns="0"/>
          <a:lstStyle>
            <a:defPPr>
              <a:defRPr lang="en-US"/>
            </a:defPPr>
            <a:lvl1pPr marL="228600" lvl="0" indent="-228600">
              <a:spcBef>
                <a:spcPct val="20000"/>
              </a:spcBef>
              <a:buClr>
                <a:srgbClr val="0078B3"/>
              </a:buClr>
              <a:buFont typeface="Arial" pitchFamily="34" charset="0"/>
              <a:buChar char="•"/>
              <a:defRPr sz="800">
                <a:solidFill>
                  <a:schemeClr val="tx2"/>
                </a:solidFill>
                <a:cs typeface="Segoe"/>
              </a:defRPr>
            </a:lvl1pPr>
          </a:lstStyle>
          <a:p>
            <a:endParaRPr lang="en-US" dirty="0"/>
          </a:p>
          <a:p>
            <a:r>
              <a:rPr lang="en-US" sz="2200" dirty="0" err="1"/>
              <a:t>Html.CheckBox</a:t>
            </a:r>
            <a:endParaRPr lang="en-US" sz="2200" dirty="0"/>
          </a:p>
          <a:p>
            <a:r>
              <a:rPr lang="en-US" sz="2200" dirty="0" err="1"/>
              <a:t>Html.DropDownList</a:t>
            </a:r>
            <a:endParaRPr lang="en-US" sz="2200" dirty="0"/>
          </a:p>
          <a:p>
            <a:r>
              <a:rPr lang="en-US" sz="2200" dirty="0" err="1"/>
              <a:t>Html.Hidden</a:t>
            </a:r>
            <a:endParaRPr lang="en-US" sz="2200" dirty="0"/>
          </a:p>
          <a:p>
            <a:r>
              <a:rPr lang="en-US" sz="2200" dirty="0" err="1"/>
              <a:t>Html.ListBox</a:t>
            </a:r>
            <a:endParaRPr lang="en-US" sz="2200" dirty="0"/>
          </a:p>
          <a:p>
            <a:r>
              <a:rPr lang="en-US" sz="2200" dirty="0" err="1"/>
              <a:t>Html.Password</a:t>
            </a:r>
            <a:endParaRPr lang="en-US" sz="2200" dirty="0"/>
          </a:p>
          <a:p>
            <a:r>
              <a:rPr lang="en-US" sz="2200" dirty="0" err="1"/>
              <a:t>Html.RadioButton</a:t>
            </a:r>
            <a:endParaRPr lang="en-US" sz="2200" dirty="0"/>
          </a:p>
        </p:txBody>
      </p:sp>
    </p:spTree>
    <p:extLst>
      <p:ext uri="{BB962C8B-B14F-4D97-AF65-F5344CB8AC3E}">
        <p14:creationId xmlns:p14="http://schemas.microsoft.com/office/powerpoint/2010/main" val="259623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HTML Helper Flavors</a:t>
            </a:r>
          </a:p>
        </p:txBody>
      </p:sp>
      <p:sp>
        <p:nvSpPr>
          <p:cNvPr id="6" name="Content Placeholder 2"/>
          <p:cNvSpPr>
            <a:spLocks noGrp="1"/>
          </p:cNvSpPr>
          <p:nvPr>
            <p:ph idx="4294967295"/>
          </p:nvPr>
        </p:nvSpPr>
        <p:spPr>
          <a:xfrm>
            <a:off x="1959864" y="918060"/>
            <a:ext cx="8454136" cy="5470728"/>
          </a:xfrm>
          <a:prstGeom prst="rect">
            <a:avLst/>
          </a:prstGeom>
        </p:spPr>
        <p:txBody>
          <a:bodyPr/>
          <a:lstStyle/>
          <a:p>
            <a:r>
              <a:rPr lang="en-US" sz="2400" dirty="0">
                <a:solidFill>
                  <a:srgbClr val="C00000"/>
                </a:solidFill>
                <a:latin typeface="Segoe Print" pitchFamily="2" charset="0"/>
              </a:rPr>
              <a:t>String-Based Helpers</a:t>
            </a:r>
          </a:p>
          <a:p>
            <a:pPr lvl="1">
              <a:spcBef>
                <a:spcPts val="300"/>
              </a:spcBef>
            </a:pPr>
            <a:r>
              <a:rPr lang="en-US" dirty="0">
                <a:solidFill>
                  <a:srgbClr val="000000"/>
                </a:solidFill>
              </a:rPr>
              <a:t>1</a:t>
            </a:r>
            <a:r>
              <a:rPr lang="en-US" baseline="30000" dirty="0">
                <a:solidFill>
                  <a:srgbClr val="000000"/>
                </a:solidFill>
              </a:rPr>
              <a:t>st</a:t>
            </a:r>
            <a:r>
              <a:rPr lang="en-US" dirty="0">
                <a:solidFill>
                  <a:srgbClr val="000000"/>
                </a:solidFill>
              </a:rPr>
              <a:t>  parameter: Name/Id</a:t>
            </a:r>
          </a:p>
          <a:p>
            <a:pPr lvl="1">
              <a:spcBef>
                <a:spcPts val="300"/>
              </a:spcBef>
            </a:pPr>
            <a:r>
              <a:rPr lang="en-US" dirty="0">
                <a:solidFill>
                  <a:srgbClr val="000000"/>
                </a:solidFill>
              </a:rPr>
              <a:t>2</a:t>
            </a:r>
            <a:r>
              <a:rPr lang="en-US" baseline="30000" dirty="0">
                <a:solidFill>
                  <a:srgbClr val="000000"/>
                </a:solidFill>
              </a:rPr>
              <a:t>nd</a:t>
            </a:r>
            <a:r>
              <a:rPr lang="en-US" dirty="0">
                <a:solidFill>
                  <a:srgbClr val="000000"/>
                </a:solidFill>
              </a:rPr>
              <a:t> parameter: Value</a:t>
            </a:r>
          </a:p>
          <a:p>
            <a:pPr lvl="1">
              <a:spcBef>
                <a:spcPts val="300"/>
              </a:spcBef>
            </a:pPr>
            <a:r>
              <a:rPr lang="en-US" dirty="0">
                <a:solidFill>
                  <a:srgbClr val="000000"/>
                </a:solidFill>
              </a:rPr>
              <a:t>3</a:t>
            </a:r>
            <a:r>
              <a:rPr lang="en-US" baseline="30000" dirty="0">
                <a:solidFill>
                  <a:srgbClr val="000000"/>
                </a:solidFill>
              </a:rPr>
              <a:t>rd</a:t>
            </a:r>
            <a:r>
              <a:rPr lang="en-US" dirty="0">
                <a:solidFill>
                  <a:srgbClr val="000000"/>
                </a:solidFill>
              </a:rPr>
              <a:t>  parameter: Optional CSS style attribute</a:t>
            </a:r>
          </a:p>
          <a:p>
            <a:pPr lvl="1"/>
            <a:endParaRPr lang="en-US" sz="1800" dirty="0"/>
          </a:p>
          <a:p>
            <a:pPr marL="274320" lvl="1" indent="0">
              <a:buNone/>
            </a:pPr>
            <a:endParaRPr lang="en-US" sz="1800" dirty="0"/>
          </a:p>
          <a:p>
            <a:pPr>
              <a:spcBef>
                <a:spcPts val="1200"/>
              </a:spcBef>
            </a:pPr>
            <a:r>
              <a:rPr lang="en-US" sz="2400" dirty="0">
                <a:solidFill>
                  <a:srgbClr val="C00000"/>
                </a:solidFill>
                <a:latin typeface="Segoe Print" pitchFamily="2" charset="0"/>
              </a:rPr>
              <a:t>Strongly-Typed Helpers</a:t>
            </a:r>
          </a:p>
          <a:p>
            <a:pPr lvl="2">
              <a:spcBef>
                <a:spcPts val="300"/>
              </a:spcBef>
            </a:pPr>
            <a:r>
              <a:rPr lang="en-US" dirty="0"/>
              <a:t>Strongly typed – no “magic strings”</a:t>
            </a:r>
          </a:p>
          <a:p>
            <a:pPr lvl="1">
              <a:spcBef>
                <a:spcPts val="300"/>
              </a:spcBef>
            </a:pPr>
            <a:r>
              <a:rPr lang="en-US" dirty="0"/>
              <a:t>HTML Helper with a suffix of ‘For’ and a lambda statement</a:t>
            </a:r>
          </a:p>
          <a:p>
            <a:pPr lvl="1">
              <a:spcBef>
                <a:spcPts val="300"/>
              </a:spcBef>
            </a:pPr>
            <a:r>
              <a:rPr lang="en-US" dirty="0"/>
              <a:t>Enables compile-time checking and </a:t>
            </a:r>
            <a:r>
              <a:rPr lang="en-US" dirty="0" err="1"/>
              <a:t>Intellisense</a:t>
            </a:r>
            <a:endParaRPr lang="en-US" dirty="0"/>
          </a:p>
          <a:p>
            <a:pPr lvl="1">
              <a:spcBef>
                <a:spcPts val="300"/>
              </a:spcBef>
            </a:pPr>
            <a:endParaRPr lang="en-US" dirty="0"/>
          </a:p>
          <a:p>
            <a:pPr>
              <a:spcBef>
                <a:spcPts val="0"/>
              </a:spcBef>
            </a:pPr>
            <a:endParaRPr lang="en-US" dirty="0"/>
          </a:p>
          <a:p>
            <a:pPr>
              <a:spcBef>
                <a:spcPts val="0"/>
              </a:spcBef>
            </a:pPr>
            <a:r>
              <a:rPr lang="en-US" sz="2400" dirty="0"/>
              <a:t>Both Render…</a:t>
            </a:r>
          </a:p>
          <a:p>
            <a:endParaRPr lang="en-US" dirty="0"/>
          </a:p>
          <a:p>
            <a:pPr marL="0" indent="0">
              <a:buNone/>
            </a:pPr>
            <a:endParaRPr lang="en-US" dirty="0"/>
          </a:p>
        </p:txBody>
      </p:sp>
      <p:sp>
        <p:nvSpPr>
          <p:cNvPr id="9" name="Rounded Rectangle 8"/>
          <p:cNvSpPr/>
          <p:nvPr/>
        </p:nvSpPr>
        <p:spPr>
          <a:xfrm>
            <a:off x="2179612" y="2461886"/>
            <a:ext cx="8301736" cy="549672"/>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sz="1600" dirty="0">
                <a:solidFill>
                  <a:srgbClr val="000000"/>
                </a:solidFill>
              </a:rPr>
              <a:t>@</a:t>
            </a:r>
            <a:r>
              <a:rPr lang="en-US" sz="1600" dirty="0" err="1">
                <a:solidFill>
                  <a:srgbClr val="000000"/>
                </a:solidFill>
              </a:rPr>
              <a:t>Html.TextBox</a:t>
            </a:r>
            <a:r>
              <a:rPr lang="en-US" sz="1600" dirty="0">
                <a:solidFill>
                  <a:srgbClr val="000000"/>
                </a:solidFill>
              </a:rPr>
              <a:t>("</a:t>
            </a:r>
            <a:r>
              <a:rPr lang="en-US" sz="1600" dirty="0" err="1">
                <a:solidFill>
                  <a:srgbClr val="000000"/>
                </a:solidFill>
              </a:rPr>
              <a:t>FirstName</a:t>
            </a:r>
            <a:r>
              <a:rPr lang="en-US" sz="1600" dirty="0">
                <a:solidFill>
                  <a:srgbClr val="000000"/>
                </a:solidFill>
              </a:rPr>
              <a:t>", </a:t>
            </a:r>
            <a:r>
              <a:rPr lang="en-US" sz="1600" dirty="0" err="1">
                <a:solidFill>
                  <a:srgbClr val="000000"/>
                </a:solidFill>
              </a:rPr>
              <a:t>Model.FirstName</a:t>
            </a:r>
            <a:r>
              <a:rPr lang="en-US" sz="1600" dirty="0">
                <a:solidFill>
                  <a:srgbClr val="000000"/>
                </a:solidFill>
              </a:rPr>
              <a:t>, new { @class = “</a:t>
            </a:r>
            <a:r>
              <a:rPr lang="en-US" sz="1600" dirty="0" err="1">
                <a:solidFill>
                  <a:srgbClr val="000000"/>
                </a:solidFill>
              </a:rPr>
              <a:t>MyCoolColor</a:t>
            </a:r>
            <a:r>
              <a:rPr lang="en-US" sz="1600" dirty="0">
                <a:solidFill>
                  <a:srgbClr val="000000"/>
                </a:solidFill>
              </a:rPr>
              <a:t> " }) </a:t>
            </a:r>
            <a:endParaRPr lang="en-US" sz="1600" spc="-38" dirty="0">
              <a:solidFill>
                <a:srgbClr val="000000"/>
              </a:solidFill>
              <a:latin typeface="Segoe UI" pitchFamily="34" charset="0"/>
              <a:ea typeface="Segoe UI" pitchFamily="34" charset="0"/>
              <a:cs typeface="Segoe UI" pitchFamily="34" charset="0"/>
            </a:endParaRPr>
          </a:p>
        </p:txBody>
      </p:sp>
      <p:sp>
        <p:nvSpPr>
          <p:cNvPr id="7" name="Rounded Rectangle 6"/>
          <p:cNvSpPr/>
          <p:nvPr/>
        </p:nvSpPr>
        <p:spPr>
          <a:xfrm>
            <a:off x="2179612" y="4564779"/>
            <a:ext cx="8301736" cy="543935"/>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sz="1600" dirty="0">
                <a:solidFill>
                  <a:srgbClr val="000000"/>
                </a:solidFill>
              </a:rPr>
              <a:t>@</a:t>
            </a:r>
            <a:r>
              <a:rPr lang="en-US" sz="1600" dirty="0" err="1">
                <a:solidFill>
                  <a:srgbClr val="000000"/>
                </a:solidFill>
              </a:rPr>
              <a:t>Html.TextBoxFor</a:t>
            </a:r>
            <a:r>
              <a:rPr lang="en-US" sz="1600" dirty="0">
                <a:solidFill>
                  <a:srgbClr val="000000"/>
                </a:solidFill>
              </a:rPr>
              <a:t>(x =&gt; </a:t>
            </a:r>
            <a:r>
              <a:rPr lang="en-US" sz="1600" dirty="0" err="1">
                <a:solidFill>
                  <a:srgbClr val="000000"/>
                </a:solidFill>
              </a:rPr>
              <a:t>x.FirstName</a:t>
            </a:r>
            <a:r>
              <a:rPr lang="en-US" sz="1600" dirty="0">
                <a:solidFill>
                  <a:srgbClr val="000000"/>
                </a:solidFill>
              </a:rPr>
              <a:t>, new { @class = “</a:t>
            </a:r>
            <a:r>
              <a:rPr lang="en-US" sz="1600" dirty="0" err="1">
                <a:solidFill>
                  <a:srgbClr val="000000"/>
                </a:solidFill>
              </a:rPr>
              <a:t>MyCoolColor</a:t>
            </a:r>
            <a:r>
              <a:rPr lang="en-US" sz="1600" dirty="0">
                <a:solidFill>
                  <a:srgbClr val="000000"/>
                </a:solidFill>
              </a:rPr>
              <a:t>" }) </a:t>
            </a:r>
            <a:endParaRPr lang="en-US" sz="1600" spc="-38" dirty="0">
              <a:solidFill>
                <a:srgbClr val="000000"/>
              </a:solidFill>
              <a:latin typeface="Segoe UI" pitchFamily="34" charset="0"/>
              <a:ea typeface="Segoe UI" pitchFamily="34" charset="0"/>
              <a:cs typeface="Segoe UI" pitchFamily="34" charset="0"/>
            </a:endParaRPr>
          </a:p>
        </p:txBody>
      </p:sp>
      <p:sp>
        <p:nvSpPr>
          <p:cNvPr id="11" name="Rounded Rectangle 10"/>
          <p:cNvSpPr/>
          <p:nvPr/>
        </p:nvSpPr>
        <p:spPr>
          <a:xfrm>
            <a:off x="2179612" y="5605993"/>
            <a:ext cx="8301736" cy="536391"/>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00"/>
                </a:solidFill>
              </a:rPr>
              <a:t>input id=“</a:t>
            </a:r>
            <a:r>
              <a:rPr lang="en-US" sz="1600" dirty="0" err="1">
                <a:solidFill>
                  <a:srgbClr val="000000"/>
                </a:solidFill>
              </a:rPr>
              <a:t>FirstName</a:t>
            </a:r>
            <a:r>
              <a:rPr lang="en-US" sz="1600" dirty="0">
                <a:solidFill>
                  <a:srgbClr val="000000"/>
                </a:solidFill>
              </a:rPr>
              <a:t>” name=“</a:t>
            </a:r>
            <a:r>
              <a:rPr lang="en-US" sz="1600" dirty="0" err="1">
                <a:solidFill>
                  <a:srgbClr val="000000"/>
                </a:solidFill>
              </a:rPr>
              <a:t>FirstName</a:t>
            </a:r>
            <a:r>
              <a:rPr lang="en-US" sz="1600" dirty="0">
                <a:solidFill>
                  <a:srgbClr val="000000"/>
                </a:solidFill>
              </a:rPr>
              <a:t>” type=“text” value=“Rob” class=“</a:t>
            </a:r>
            <a:r>
              <a:rPr lang="en-US" sz="1600" dirty="0" err="1">
                <a:solidFill>
                  <a:srgbClr val="000000"/>
                </a:solidFill>
              </a:rPr>
              <a:t>MyCoolColor</a:t>
            </a:r>
            <a:r>
              <a:rPr lang="en-US" sz="1600" dirty="0">
                <a:solidFill>
                  <a:srgbClr val="000000"/>
                </a:solidFill>
              </a:rPr>
              <a:t>” /&gt;</a:t>
            </a:r>
          </a:p>
        </p:txBody>
      </p:sp>
    </p:spTree>
    <p:extLst>
      <p:ext uri="{BB962C8B-B14F-4D97-AF65-F5344CB8AC3E}">
        <p14:creationId xmlns:p14="http://schemas.microsoft.com/office/powerpoint/2010/main" val="74032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MODEL BINDING</a:t>
            </a:r>
            <a:endParaRPr lang="en-US" sz="9600" b="1" dirty="0">
              <a:solidFill>
                <a:srgbClr val="C00000"/>
              </a:solidFill>
            </a:endParaRPr>
          </a:p>
        </p:txBody>
      </p:sp>
    </p:spTree>
    <p:extLst>
      <p:ext uri="{BB962C8B-B14F-4D97-AF65-F5344CB8AC3E}">
        <p14:creationId xmlns:p14="http://schemas.microsoft.com/office/powerpoint/2010/main" val="3977136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Model Binding - </a:t>
            </a:r>
            <a:r>
              <a:rPr lang="en-US" sz="4000" dirty="0" err="1"/>
              <a:t>HttpGet</a:t>
            </a:r>
            <a:endParaRPr lang="en-US" sz="4000" dirty="0"/>
          </a:p>
        </p:txBody>
      </p:sp>
      <p:pic>
        <p:nvPicPr>
          <p:cNvPr id="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9692" y="1573448"/>
            <a:ext cx="3900687" cy="514674"/>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36"/>
          <p:cNvSpPr txBox="1"/>
          <p:nvPr/>
        </p:nvSpPr>
        <p:spPr>
          <a:xfrm>
            <a:off x="1938200" y="1263692"/>
            <a:ext cx="2581476" cy="369332"/>
          </a:xfrm>
          <a:prstGeom prst="rect">
            <a:avLst/>
          </a:prstGeom>
          <a:noFill/>
        </p:spPr>
        <p:txBody>
          <a:bodyPr wrap="none" rtlCol="0">
            <a:spAutoFit/>
          </a:bodyPr>
          <a:lstStyle/>
          <a:p>
            <a:r>
              <a:rPr lang="en-GB" dirty="0"/>
              <a:t>GET request (via routing):</a:t>
            </a:r>
          </a:p>
        </p:txBody>
      </p:sp>
      <p:sp>
        <p:nvSpPr>
          <p:cNvPr id="38" name="TextBox 37"/>
          <p:cNvSpPr txBox="1"/>
          <p:nvPr/>
        </p:nvSpPr>
        <p:spPr>
          <a:xfrm>
            <a:off x="6985654" y="4485593"/>
            <a:ext cx="3510130"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public class </a:t>
            </a:r>
            <a:r>
              <a:rPr lang="en-US" sz="1400" dirty="0" err="1"/>
              <a:t>ProductsController</a:t>
            </a:r>
            <a:r>
              <a:rPr lang="en-US" sz="1400" dirty="0"/>
              <a:t> : Controller{         </a:t>
            </a:r>
          </a:p>
          <a:p>
            <a:r>
              <a:rPr lang="en-US" sz="1400" dirty="0"/>
              <a:t>       public </a:t>
            </a:r>
            <a:r>
              <a:rPr lang="en-US" sz="1400" dirty="0" err="1"/>
              <a:t>ActionResult</a:t>
            </a:r>
            <a:r>
              <a:rPr lang="en-US" sz="1400" dirty="0"/>
              <a:t> Show(</a:t>
            </a:r>
            <a:r>
              <a:rPr lang="en-US" sz="1400" dirty="0" err="1"/>
              <a:t>int</a:t>
            </a:r>
            <a:r>
              <a:rPr lang="en-US" sz="1400" dirty="0"/>
              <a:t> id)</a:t>
            </a:r>
          </a:p>
          <a:p>
            <a:r>
              <a:rPr lang="en-US" sz="1400" dirty="0"/>
              <a:t>       {</a:t>
            </a:r>
          </a:p>
          <a:p>
            <a:r>
              <a:rPr lang="en-US" sz="1400" dirty="0"/>
              <a:t>             //.......</a:t>
            </a:r>
          </a:p>
          <a:p>
            <a:r>
              <a:rPr lang="en-US" sz="1400" dirty="0"/>
              <a:t>             return View();         </a:t>
            </a:r>
          </a:p>
          <a:p>
            <a:r>
              <a:rPr lang="en-US" sz="1400" dirty="0"/>
              <a:t>       }     </a:t>
            </a:r>
          </a:p>
          <a:p>
            <a:r>
              <a:rPr lang="en-US" sz="1400" dirty="0"/>
              <a:t>}</a:t>
            </a:r>
            <a:endParaRPr lang="en-US" sz="1400" dirty="0">
              <a:solidFill>
                <a:srgbClr val="000000"/>
              </a:solidFill>
            </a:endParaRPr>
          </a:p>
        </p:txBody>
      </p:sp>
      <p:sp>
        <p:nvSpPr>
          <p:cNvPr id="39" name="TextBox 38"/>
          <p:cNvSpPr txBox="1"/>
          <p:nvPr/>
        </p:nvSpPr>
        <p:spPr>
          <a:xfrm>
            <a:off x="3044050" y="2658522"/>
            <a:ext cx="6270796"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err="1"/>
              <a:t>routes.MapRoute</a:t>
            </a:r>
            <a:r>
              <a:rPr lang="en-US" sz="1400" dirty="0"/>
              <a:t>(  </a:t>
            </a:r>
          </a:p>
          <a:p>
            <a:r>
              <a:rPr lang="en-US" sz="1400" dirty="0"/>
              <a:t>      "Default", </a:t>
            </a:r>
          </a:p>
          <a:p>
            <a:r>
              <a:rPr lang="en-US" sz="1400" dirty="0"/>
              <a:t>       // Route name </a:t>
            </a:r>
          </a:p>
          <a:p>
            <a:r>
              <a:rPr lang="en-US" sz="1400" dirty="0"/>
              <a:t>       "{controller}/{action}/{id}", // URL with parameters </a:t>
            </a:r>
          </a:p>
          <a:p>
            <a:r>
              <a:rPr lang="en-US" sz="1400" dirty="0"/>
              <a:t>       new { controller = "Home", action = "Index", id = </a:t>
            </a:r>
            <a:r>
              <a:rPr lang="en-US" sz="1400" dirty="0" err="1"/>
              <a:t>UrlParameter.Optional</a:t>
            </a:r>
            <a:r>
              <a:rPr lang="en-US" sz="1400" dirty="0"/>
              <a:t> }</a:t>
            </a:r>
          </a:p>
          <a:p>
            <a:r>
              <a:rPr lang="en-US" sz="1400" dirty="0"/>
              <a:t>);</a:t>
            </a:r>
            <a:endParaRPr lang="en-US" sz="1400" dirty="0">
              <a:solidFill>
                <a:srgbClr val="000000"/>
              </a:solidFill>
            </a:endParaRPr>
          </a:p>
        </p:txBody>
      </p:sp>
      <p:sp>
        <p:nvSpPr>
          <p:cNvPr id="35" name="Oval 34"/>
          <p:cNvSpPr/>
          <p:nvPr/>
        </p:nvSpPr>
        <p:spPr>
          <a:xfrm>
            <a:off x="3352832" y="3345363"/>
            <a:ext cx="1089317" cy="26937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Oval 35"/>
          <p:cNvSpPr/>
          <p:nvPr/>
        </p:nvSpPr>
        <p:spPr>
          <a:xfrm>
            <a:off x="8928658" y="4896079"/>
            <a:ext cx="528429" cy="3307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Oval 40"/>
          <p:cNvSpPr/>
          <p:nvPr/>
        </p:nvSpPr>
        <p:spPr>
          <a:xfrm>
            <a:off x="7906920" y="4447231"/>
            <a:ext cx="1758997" cy="360039"/>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4" name="Straight Arrow Connector 3"/>
          <p:cNvCxnSpPr/>
          <p:nvPr/>
        </p:nvCxnSpPr>
        <p:spPr>
          <a:xfrm flipV="1">
            <a:off x="2712720" y="1936210"/>
            <a:ext cx="0" cy="3193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42834" y="2191694"/>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Port</a:t>
            </a:r>
          </a:p>
        </p:txBody>
      </p:sp>
      <p:sp>
        <p:nvSpPr>
          <p:cNvPr id="22" name="TextBox 21"/>
          <p:cNvSpPr txBox="1"/>
          <p:nvPr/>
        </p:nvSpPr>
        <p:spPr>
          <a:xfrm>
            <a:off x="2983090" y="2236684"/>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Server</a:t>
            </a:r>
          </a:p>
        </p:txBody>
      </p:sp>
      <p:cxnSp>
        <p:nvCxnSpPr>
          <p:cNvPr id="23" name="Straight Arrow Connector 22"/>
          <p:cNvCxnSpPr/>
          <p:nvPr/>
        </p:nvCxnSpPr>
        <p:spPr>
          <a:xfrm flipV="1">
            <a:off x="3332480" y="1987010"/>
            <a:ext cx="0" cy="2903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05570" y="2277324"/>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Port</a:t>
            </a:r>
          </a:p>
        </p:txBody>
      </p:sp>
      <p:cxnSp>
        <p:nvCxnSpPr>
          <p:cNvPr id="27" name="Straight Arrow Connector 26"/>
          <p:cNvCxnSpPr/>
          <p:nvPr/>
        </p:nvCxnSpPr>
        <p:spPr>
          <a:xfrm flipV="1">
            <a:off x="3897490" y="1987010"/>
            <a:ext cx="0" cy="2046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21058" y="2325207"/>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Controller</a:t>
            </a:r>
          </a:p>
        </p:txBody>
      </p:sp>
      <p:sp>
        <p:nvSpPr>
          <p:cNvPr id="29" name="TextBox 28"/>
          <p:cNvSpPr txBox="1"/>
          <p:nvPr/>
        </p:nvSpPr>
        <p:spPr>
          <a:xfrm>
            <a:off x="4854178" y="2172807"/>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Action</a:t>
            </a:r>
          </a:p>
        </p:txBody>
      </p:sp>
      <p:sp>
        <p:nvSpPr>
          <p:cNvPr id="30" name="TextBox 29"/>
          <p:cNvSpPr txBox="1"/>
          <p:nvPr/>
        </p:nvSpPr>
        <p:spPr>
          <a:xfrm>
            <a:off x="5417448" y="2332501"/>
            <a:ext cx="914400" cy="354092"/>
          </a:xfrm>
          <a:prstGeom prst="rect">
            <a:avLst/>
          </a:prstGeom>
        </p:spPr>
        <p:txBody>
          <a:bodyPr vert="horz" wrap="none" lIns="0" tIns="0" rIns="0" bIns="0" rtlCol="0" anchor="t" anchorCtr="0">
            <a:noAutofit/>
          </a:bodyPr>
          <a:lstStyle/>
          <a:p>
            <a:pPr defTabSz="914363">
              <a:spcBef>
                <a:spcPct val="0"/>
              </a:spcBef>
            </a:pPr>
            <a:r>
              <a:rPr lang="en-US" sz="1400" dirty="0">
                <a:ln w="3175">
                  <a:noFill/>
                </a:ln>
                <a:solidFill>
                  <a:srgbClr val="C00000"/>
                </a:solidFill>
                <a:latin typeface="Segoe UI Light" pitchFamily="34" charset="0"/>
                <a:ea typeface="Verdana" pitchFamily="34" charset="0"/>
                <a:cs typeface="Verdana" pitchFamily="34" charset="0"/>
              </a:rPr>
              <a:t>Id</a:t>
            </a:r>
          </a:p>
        </p:txBody>
      </p:sp>
      <p:cxnSp>
        <p:nvCxnSpPr>
          <p:cNvPr id="31" name="Straight Arrow Connector 30"/>
          <p:cNvCxnSpPr/>
          <p:nvPr/>
        </p:nvCxnSpPr>
        <p:spPr>
          <a:xfrm flipV="1">
            <a:off x="4478258" y="2005897"/>
            <a:ext cx="0" cy="3193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138658" y="1936210"/>
            <a:ext cx="0" cy="2903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469988" y="1936210"/>
            <a:ext cx="0" cy="3193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44140" y="969526"/>
            <a:ext cx="2570706" cy="478832"/>
          </a:xfrm>
          <a:prstGeom prst="rect">
            <a:avLst/>
          </a:prstGeom>
        </p:spPr>
        <p:txBody>
          <a:bodyPr vert="horz" wrap="none" lIns="0" tIns="0" rIns="0" bIns="0" rtlCol="0" anchor="t" anchorCtr="0">
            <a:noAutofit/>
          </a:bodyPr>
          <a:lstStyle/>
          <a:p>
            <a:pPr defTabSz="914363">
              <a:spcBef>
                <a:spcPct val="0"/>
              </a:spcBef>
            </a:pPr>
            <a:r>
              <a:rPr lang="en-US" sz="2000" dirty="0">
                <a:ln w="3175">
                  <a:noFill/>
                </a:ln>
                <a:solidFill>
                  <a:srgbClr val="C00000"/>
                </a:solidFill>
                <a:latin typeface="Segoe Print" pitchFamily="2" charset="0"/>
                <a:ea typeface="Verdana" pitchFamily="34" charset="0"/>
                <a:cs typeface="Verdana" pitchFamily="34" charset="0"/>
              </a:rPr>
              <a:t>URI Segments</a:t>
            </a:r>
          </a:p>
        </p:txBody>
      </p:sp>
      <p:cxnSp>
        <p:nvCxnSpPr>
          <p:cNvPr id="46" name="Straight Arrow Connector 45"/>
          <p:cNvCxnSpPr/>
          <p:nvPr/>
        </p:nvCxnSpPr>
        <p:spPr>
          <a:xfrm flipH="1">
            <a:off x="4100034" y="1936211"/>
            <a:ext cx="378224" cy="1378409"/>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311378" y="1961057"/>
            <a:ext cx="122126" cy="1353563"/>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4869526" y="1881525"/>
            <a:ext cx="289000" cy="1433094"/>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442148" y="3332978"/>
            <a:ext cx="571879" cy="26937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Oval 49"/>
          <p:cNvSpPr/>
          <p:nvPr/>
        </p:nvSpPr>
        <p:spPr>
          <a:xfrm>
            <a:off x="5049653" y="3330490"/>
            <a:ext cx="367796" cy="26937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1" name="TextBox 50"/>
          <p:cNvSpPr txBox="1"/>
          <p:nvPr/>
        </p:nvSpPr>
        <p:spPr>
          <a:xfrm>
            <a:off x="7095210" y="1351953"/>
            <a:ext cx="2570706" cy="478832"/>
          </a:xfrm>
          <a:prstGeom prst="rect">
            <a:avLst/>
          </a:prstGeom>
        </p:spPr>
        <p:txBody>
          <a:bodyPr vert="horz" wrap="none" lIns="0" tIns="0" rIns="0" bIns="0" rtlCol="0" anchor="t" anchorCtr="0">
            <a:noAutofit/>
          </a:bodyPr>
          <a:lstStyle/>
          <a:p>
            <a:pPr defTabSz="914363">
              <a:spcBef>
                <a:spcPct val="0"/>
              </a:spcBef>
            </a:pPr>
            <a:r>
              <a:rPr lang="en-US" sz="2000" dirty="0">
                <a:ln w="3175">
                  <a:noFill/>
                </a:ln>
                <a:solidFill>
                  <a:srgbClr val="C00000"/>
                </a:solidFill>
                <a:latin typeface="Segoe Print" pitchFamily="2" charset="0"/>
                <a:ea typeface="Verdana" pitchFamily="34" charset="0"/>
                <a:cs typeface="Verdana" pitchFamily="34" charset="0"/>
              </a:rPr>
              <a:t>Map to URL Patterns</a:t>
            </a:r>
          </a:p>
        </p:txBody>
      </p:sp>
      <p:cxnSp>
        <p:nvCxnSpPr>
          <p:cNvPr id="52" name="Straight Arrow Connector 51"/>
          <p:cNvCxnSpPr/>
          <p:nvPr/>
        </p:nvCxnSpPr>
        <p:spPr>
          <a:xfrm flipH="1">
            <a:off x="5658679" y="1208943"/>
            <a:ext cx="993913" cy="62184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417448" y="1609557"/>
            <a:ext cx="1720570" cy="17050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Bent-Up Arrow 55"/>
          <p:cNvSpPr/>
          <p:nvPr/>
        </p:nvSpPr>
        <p:spPr>
          <a:xfrm rot="5340000">
            <a:off x="5538581" y="3901917"/>
            <a:ext cx="1263288" cy="1573760"/>
          </a:xfrm>
          <a:prstGeom prst="bentUpArrow">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p:nvSpPr>
        <p:spPr>
          <a:xfrm>
            <a:off x="2283472" y="5422973"/>
            <a:ext cx="2570706" cy="478832"/>
          </a:xfrm>
          <a:prstGeom prst="rect">
            <a:avLst/>
          </a:prstGeom>
        </p:spPr>
        <p:txBody>
          <a:bodyPr vert="horz" wrap="none" lIns="0" tIns="0" rIns="0" bIns="0" rtlCol="0" anchor="t" anchorCtr="0">
            <a:noAutofit/>
          </a:bodyPr>
          <a:lstStyle/>
          <a:p>
            <a:pPr defTabSz="914363">
              <a:spcBef>
                <a:spcPct val="0"/>
              </a:spcBef>
            </a:pPr>
            <a:r>
              <a:rPr lang="en-US" sz="2000" dirty="0">
                <a:ln w="3175">
                  <a:noFill/>
                </a:ln>
                <a:solidFill>
                  <a:srgbClr val="C00000"/>
                </a:solidFill>
                <a:latin typeface="Segoe Print" pitchFamily="2" charset="0"/>
                <a:ea typeface="Verdana" pitchFamily="34" charset="0"/>
                <a:cs typeface="Verdana" pitchFamily="34" charset="0"/>
              </a:rPr>
              <a:t>Map to controller, action</a:t>
            </a:r>
          </a:p>
        </p:txBody>
      </p:sp>
      <p:cxnSp>
        <p:nvCxnSpPr>
          <p:cNvPr id="58" name="Straight Arrow Connector 57"/>
          <p:cNvCxnSpPr/>
          <p:nvPr/>
        </p:nvCxnSpPr>
        <p:spPr>
          <a:xfrm flipV="1">
            <a:off x="5579316" y="4896080"/>
            <a:ext cx="2001433" cy="66144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9304695" y="4896079"/>
            <a:ext cx="584859" cy="33072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58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7" grpId="0"/>
      <p:bldP spid="22" grpId="0"/>
      <p:bldP spid="24" grpId="0"/>
      <p:bldP spid="28" grpId="0"/>
      <p:bldP spid="29" grpId="0"/>
      <p:bldP spid="30" grpId="0"/>
      <p:bldP spid="49" grpId="0" animBg="1"/>
      <p:bldP spid="50" grpId="0" animBg="1"/>
      <p:bldP spid="51" grpId="0"/>
      <p:bldP spid="5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1101697"/>
            <a:ext cx="8694772" cy="3455101"/>
          </a:xfrm>
          <a:prstGeom prst="rect">
            <a:avLst/>
          </a:prstGeom>
        </p:spPr>
        <p:txBody>
          <a:bodyPr/>
          <a:lstStyle/>
          <a:p>
            <a:r>
              <a:rPr lang="en-US" sz="2400" dirty="0">
                <a:cs typeface="Arial"/>
              </a:rPr>
              <a:t>Model Binder </a:t>
            </a:r>
            <a:r>
              <a:rPr lang="en-US" sz="2400" dirty="0">
                <a:solidFill>
                  <a:srgbClr val="C00000"/>
                </a:solidFill>
                <a:latin typeface="Segoe Print" pitchFamily="2" charset="0"/>
                <a:cs typeface="Arial"/>
              </a:rPr>
              <a:t>maps</a:t>
            </a:r>
            <a:r>
              <a:rPr lang="en-US" sz="2400" dirty="0">
                <a:cs typeface="Arial"/>
              </a:rPr>
              <a:t> </a:t>
            </a:r>
            <a:r>
              <a:rPr lang="en-US" sz="2400" dirty="0">
                <a:solidFill>
                  <a:srgbClr val="C00000"/>
                </a:solidFill>
                <a:latin typeface="Segoe Print" pitchFamily="2" charset="0"/>
                <a:cs typeface="Arial"/>
              </a:rPr>
              <a:t>posted data </a:t>
            </a:r>
            <a:r>
              <a:rPr lang="en-US" sz="2400" dirty="0">
                <a:cs typeface="Arial"/>
              </a:rPr>
              <a:t>to </a:t>
            </a:r>
            <a:r>
              <a:rPr lang="en-US" sz="2400" dirty="0" err="1">
                <a:solidFill>
                  <a:srgbClr val="C00000"/>
                </a:solidFill>
                <a:latin typeface="Segoe Print" pitchFamily="2" charset="0"/>
                <a:cs typeface="Arial"/>
              </a:rPr>
              <a:t>ActionMethod</a:t>
            </a:r>
            <a:r>
              <a:rPr lang="en-US" sz="2400" dirty="0">
                <a:solidFill>
                  <a:srgbClr val="C00000"/>
                </a:solidFill>
                <a:latin typeface="Segoe Print" pitchFamily="2" charset="0"/>
                <a:cs typeface="Arial"/>
              </a:rPr>
              <a:t> parameters</a:t>
            </a:r>
          </a:p>
          <a:p>
            <a:r>
              <a:rPr lang="en-US" sz="2400" dirty="0">
                <a:cs typeface="Arial"/>
              </a:rPr>
              <a:t>Eliminates need to access input data directly</a:t>
            </a:r>
          </a:p>
          <a:p>
            <a:r>
              <a:rPr lang="en-US" sz="2400" dirty="0">
                <a:cs typeface="Arial"/>
              </a:rPr>
              <a:t>Posted data arrives in </a:t>
            </a:r>
            <a:r>
              <a:rPr lang="en-US" sz="2400" dirty="0" err="1">
                <a:cs typeface="Arial"/>
              </a:rPr>
              <a:t>ValueProvider</a:t>
            </a:r>
            <a:r>
              <a:rPr lang="en-US" sz="2400" dirty="0">
                <a:cs typeface="Arial"/>
              </a:rPr>
              <a:t> property</a:t>
            </a:r>
          </a:p>
          <a:p>
            <a:r>
              <a:rPr lang="en-US" sz="2400" dirty="0">
                <a:solidFill>
                  <a:srgbClr val="C00000"/>
                </a:solidFill>
                <a:latin typeface="Segoe Print" pitchFamily="2" charset="0"/>
                <a:cs typeface="Arial"/>
              </a:rPr>
              <a:t>Matches</a:t>
            </a:r>
            <a:r>
              <a:rPr lang="en-US" sz="2400" dirty="0">
                <a:cs typeface="Arial"/>
              </a:rPr>
              <a:t> parameter and property names to those                                                 in incoming object</a:t>
            </a:r>
          </a:p>
          <a:p>
            <a:r>
              <a:rPr lang="en-US" sz="2400" dirty="0">
                <a:cs typeface="Arial"/>
              </a:rPr>
              <a:t>Binds primitives, complex types, collections  </a:t>
            </a:r>
          </a:p>
          <a:p>
            <a:r>
              <a:rPr lang="en-US" sz="2400" dirty="0">
                <a:cs typeface="Arial"/>
              </a:rPr>
              <a:t>Model Binder logic can be extended</a:t>
            </a:r>
          </a:p>
          <a:p>
            <a:pPr lvl="1"/>
            <a:endParaRPr lang="en-US" dirty="0">
              <a:cs typeface="Arial"/>
            </a:endParaRPr>
          </a:p>
          <a:p>
            <a:pPr lvl="1"/>
            <a:endParaRPr lang="en-US" dirty="0">
              <a:cs typeface="Arial"/>
            </a:endParaRPr>
          </a:p>
          <a:p>
            <a:pPr lvl="1"/>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sz="4000" dirty="0"/>
              <a:t>Model Binding</a:t>
            </a:r>
          </a:p>
        </p:txBody>
      </p:sp>
      <p:sp>
        <p:nvSpPr>
          <p:cNvPr id="17" name="Rectangle 16"/>
          <p:cNvSpPr/>
          <p:nvPr/>
        </p:nvSpPr>
        <p:spPr>
          <a:xfrm>
            <a:off x="8822296" y="5035889"/>
            <a:ext cx="1386049" cy="756084"/>
          </a:xfrm>
          <a:prstGeom prst="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Action parameters</a:t>
            </a:r>
          </a:p>
        </p:txBody>
      </p:sp>
      <p:sp>
        <p:nvSpPr>
          <p:cNvPr id="18" name="Down Arrow 17"/>
          <p:cNvSpPr/>
          <p:nvPr/>
        </p:nvSpPr>
        <p:spPr>
          <a:xfrm>
            <a:off x="3784676" y="5119210"/>
            <a:ext cx="504018" cy="591876"/>
          </a:xfrm>
          <a:prstGeom prst="downArrow">
            <a:avLst/>
          </a:prstGeom>
          <a:solidFill>
            <a:srgbClr val="FF0000"/>
          </a:solidFill>
          <a:scene3d>
            <a:camera prst="orthographicFront">
              <a:rot lat="0" lon="0" rev="54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p:nvSpPr>
        <p:spPr>
          <a:xfrm>
            <a:off x="4424771" y="5033350"/>
            <a:ext cx="1470052" cy="756084"/>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Value Provider</a:t>
            </a:r>
          </a:p>
        </p:txBody>
      </p:sp>
      <p:grpSp>
        <p:nvGrpSpPr>
          <p:cNvPr id="3" name="Group 3"/>
          <p:cNvGrpSpPr>
            <a:grpSpLocks/>
          </p:cNvGrpSpPr>
          <p:nvPr/>
        </p:nvGrpSpPr>
        <p:grpSpPr bwMode="auto">
          <a:xfrm>
            <a:off x="6715193" y="4888933"/>
            <a:ext cx="1063642" cy="1079962"/>
            <a:chOff x="1632" y="1248"/>
            <a:chExt cx="2682" cy="2286"/>
          </a:xfrm>
        </p:grpSpPr>
        <p:sp>
          <p:nvSpPr>
            <p:cNvPr id="4"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sp>
          <p:nvSpPr>
            <p:cNvPr id="6" name="AutoShape 5"/>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sp>
          <p:nvSpPr>
            <p:cNvPr id="7" name="AutoShape 6"/>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grpSp>
      <p:sp>
        <p:nvSpPr>
          <p:cNvPr id="15" name="Rectangle 14"/>
          <p:cNvSpPr/>
          <p:nvPr/>
        </p:nvSpPr>
        <p:spPr>
          <a:xfrm>
            <a:off x="2104118" y="4732479"/>
            <a:ext cx="1470052" cy="404869"/>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Form Data</a:t>
            </a:r>
          </a:p>
        </p:txBody>
      </p:sp>
      <p:sp>
        <p:nvSpPr>
          <p:cNvPr id="20" name="Rectangle 19"/>
          <p:cNvSpPr/>
          <p:nvPr/>
        </p:nvSpPr>
        <p:spPr>
          <a:xfrm>
            <a:off x="2104118" y="5692349"/>
            <a:ext cx="1470052" cy="40123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Query String</a:t>
            </a:r>
          </a:p>
        </p:txBody>
      </p:sp>
      <p:sp>
        <p:nvSpPr>
          <p:cNvPr id="21" name="Rectangle 20"/>
          <p:cNvSpPr/>
          <p:nvPr/>
        </p:nvSpPr>
        <p:spPr>
          <a:xfrm>
            <a:off x="2104118" y="5213149"/>
            <a:ext cx="1470052" cy="403358"/>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Route Data</a:t>
            </a:r>
          </a:p>
        </p:txBody>
      </p:sp>
      <p:sp>
        <p:nvSpPr>
          <p:cNvPr id="22" name="Down Arrow 21"/>
          <p:cNvSpPr/>
          <p:nvPr/>
        </p:nvSpPr>
        <p:spPr>
          <a:xfrm>
            <a:off x="6123656" y="5132464"/>
            <a:ext cx="504018" cy="591876"/>
          </a:xfrm>
          <a:prstGeom prst="downArrow">
            <a:avLst/>
          </a:prstGeom>
          <a:solidFill>
            <a:srgbClr val="FF0000"/>
          </a:solidFill>
          <a:scene3d>
            <a:camera prst="orthographicFront">
              <a:rot lat="0" lon="0" rev="54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Down Arrow 22"/>
          <p:cNvSpPr/>
          <p:nvPr/>
        </p:nvSpPr>
        <p:spPr>
          <a:xfrm>
            <a:off x="8114771" y="5135779"/>
            <a:ext cx="504018" cy="591876"/>
          </a:xfrm>
          <a:prstGeom prst="downArrow">
            <a:avLst/>
          </a:prstGeom>
          <a:solidFill>
            <a:srgbClr val="FF0000"/>
          </a:solidFill>
          <a:scene3d>
            <a:camera prst="orthographicFront">
              <a:rot lat="0" lon="0" rev="54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884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20"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1" y="1042062"/>
            <a:ext cx="8620631" cy="7848302"/>
          </a:xfrm>
          <a:prstGeom prst="rect">
            <a:avLst/>
          </a:prstGeom>
        </p:spPr>
        <p:txBody>
          <a:bodyPr/>
          <a:lstStyle/>
          <a:p>
            <a:r>
              <a:rPr lang="en-US" sz="2400" dirty="0" err="1">
                <a:cs typeface="Arial"/>
              </a:rPr>
              <a:t>Mvc</a:t>
            </a:r>
            <a:r>
              <a:rPr lang="en-US" sz="2400" dirty="0">
                <a:cs typeface="Arial"/>
              </a:rPr>
              <a:t> packages input data into a simple dictionary container called the </a:t>
            </a:r>
            <a:r>
              <a:rPr lang="en-US" sz="2400" dirty="0" err="1">
                <a:solidFill>
                  <a:srgbClr val="C00000"/>
                </a:solidFill>
                <a:latin typeface="Segoe Print" pitchFamily="2" charset="0"/>
                <a:cs typeface="Arial"/>
              </a:rPr>
              <a:t>ValueProvider</a:t>
            </a:r>
            <a:r>
              <a:rPr lang="en-US" sz="2400" dirty="0">
                <a:cs typeface="Arial"/>
              </a:rPr>
              <a:t> </a:t>
            </a:r>
          </a:p>
          <a:p>
            <a:pPr lvl="2">
              <a:buFont typeface="Arial" pitchFamily="34" charset="0"/>
              <a:buChar char="•"/>
            </a:pPr>
            <a:endParaRPr lang="en-US" sz="2200" dirty="0">
              <a:cs typeface="Arial"/>
            </a:endParaRPr>
          </a:p>
          <a:p>
            <a:pPr lvl="2">
              <a:buFont typeface="Arial" pitchFamily="34" charset="0"/>
              <a:buChar char="•"/>
            </a:pPr>
            <a:endParaRPr lang="en-US" sz="2200" dirty="0">
              <a:cs typeface="Arial"/>
            </a:endParaRPr>
          </a:p>
          <a:p>
            <a:pPr marL="548640" lvl="2" indent="0">
              <a:buNone/>
            </a:pPr>
            <a:endParaRPr lang="en-US" sz="2200" dirty="0">
              <a:cs typeface="Arial"/>
            </a:endParaRPr>
          </a:p>
          <a:p>
            <a:pPr marL="548640" lvl="2" indent="0">
              <a:buNone/>
            </a:pPr>
            <a:endParaRPr lang="en-US" sz="2200" dirty="0">
              <a:cs typeface="Arial"/>
            </a:endParaRPr>
          </a:p>
          <a:p>
            <a:pPr marL="548640" lvl="2" indent="0">
              <a:buNone/>
            </a:pPr>
            <a:endParaRPr lang="en-US" sz="2200" dirty="0">
              <a:cs typeface="Arial"/>
            </a:endParaRPr>
          </a:p>
          <a:p>
            <a:endParaRPr lang="en-US" sz="2400" dirty="0">
              <a:cs typeface="Arial"/>
            </a:endParaRPr>
          </a:p>
          <a:p>
            <a:endParaRPr lang="en-US" sz="2400" dirty="0">
              <a:cs typeface="Arial"/>
            </a:endParaRPr>
          </a:p>
          <a:p>
            <a:r>
              <a:rPr lang="en-US" sz="2400" dirty="0">
                <a:cs typeface="Arial"/>
              </a:rPr>
              <a:t>The Controller </a:t>
            </a:r>
            <a:r>
              <a:rPr lang="en-US" sz="2400" dirty="0" err="1">
                <a:cs typeface="Arial"/>
              </a:rPr>
              <a:t>ActionMethod</a:t>
            </a:r>
            <a:r>
              <a:rPr lang="en-US" sz="2400" dirty="0">
                <a:cs typeface="Arial"/>
              </a:rPr>
              <a:t> can access any data sent inside the </a:t>
            </a:r>
            <a:r>
              <a:rPr lang="en-US" sz="2400" dirty="0" err="1">
                <a:cs typeface="Arial"/>
              </a:rPr>
              <a:t>ValueProvider</a:t>
            </a:r>
            <a:r>
              <a:rPr lang="en-US" sz="2400" dirty="0">
                <a:cs typeface="Arial"/>
              </a:rPr>
              <a:t> property</a:t>
            </a: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sz="4000" dirty="0"/>
              <a:t>Input Data</a:t>
            </a:r>
          </a:p>
        </p:txBody>
      </p:sp>
      <p:sp>
        <p:nvSpPr>
          <p:cNvPr id="7" name="Rectangle 6"/>
          <p:cNvSpPr/>
          <p:nvPr/>
        </p:nvSpPr>
        <p:spPr>
          <a:xfrm>
            <a:off x="5182390" y="2833697"/>
            <a:ext cx="1519897" cy="910424"/>
          </a:xfrm>
          <a:prstGeom prst="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Value</a:t>
            </a:r>
          </a:p>
          <a:p>
            <a:pPr algn="ctr"/>
            <a:r>
              <a:rPr lang="en-GB" dirty="0"/>
              <a:t>Provider</a:t>
            </a:r>
          </a:p>
        </p:txBody>
      </p:sp>
      <p:sp>
        <p:nvSpPr>
          <p:cNvPr id="11" name="Rectangle 10"/>
          <p:cNvSpPr/>
          <p:nvPr/>
        </p:nvSpPr>
        <p:spPr>
          <a:xfrm>
            <a:off x="2233327" y="2395781"/>
            <a:ext cx="1470052" cy="54096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Form Data</a:t>
            </a:r>
          </a:p>
        </p:txBody>
      </p:sp>
      <p:sp>
        <p:nvSpPr>
          <p:cNvPr id="16" name="Down Arrow 15"/>
          <p:cNvSpPr/>
          <p:nvPr/>
        </p:nvSpPr>
        <p:spPr>
          <a:xfrm>
            <a:off x="4353259" y="2593826"/>
            <a:ext cx="504018" cy="591876"/>
          </a:xfrm>
          <a:prstGeom prst="downArrow">
            <a:avLst/>
          </a:prstGeom>
          <a:solidFill>
            <a:srgbClr val="FF0000"/>
          </a:solidFill>
          <a:scene3d>
            <a:camera prst="orthographicFront">
              <a:rot lat="0" lon="0" rev="42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p:nvSpPr>
        <p:spPr>
          <a:xfrm>
            <a:off x="2233327" y="3051124"/>
            <a:ext cx="1470052" cy="54096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Route Data</a:t>
            </a:r>
          </a:p>
        </p:txBody>
      </p:sp>
      <p:sp>
        <p:nvSpPr>
          <p:cNvPr id="18" name="Rectangle 17"/>
          <p:cNvSpPr/>
          <p:nvPr/>
        </p:nvSpPr>
        <p:spPr>
          <a:xfrm>
            <a:off x="2243132" y="3708739"/>
            <a:ext cx="1470052" cy="540963"/>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bg1">
                    <a:lumMod val="60000"/>
                    <a:lumOff val="40000"/>
                  </a:schemeClr>
                </a:solidFill>
              </a:rPr>
              <a:t>Query String</a:t>
            </a:r>
          </a:p>
        </p:txBody>
      </p:sp>
      <p:sp>
        <p:nvSpPr>
          <p:cNvPr id="20" name="Down Arrow 19"/>
          <p:cNvSpPr/>
          <p:nvPr/>
        </p:nvSpPr>
        <p:spPr>
          <a:xfrm>
            <a:off x="4287352" y="3469150"/>
            <a:ext cx="504018" cy="591876"/>
          </a:xfrm>
          <a:prstGeom prst="downArrow">
            <a:avLst/>
          </a:prstGeom>
          <a:solidFill>
            <a:srgbClr val="FF0000"/>
          </a:solidFill>
          <a:scene3d>
            <a:camera prst="orthographicFront">
              <a:rot lat="0" lon="0" rev="6600000"/>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658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Binding - Manual</a:t>
            </a:r>
          </a:p>
        </p:txBody>
      </p:sp>
      <p:sp>
        <p:nvSpPr>
          <p:cNvPr id="40" name="Right Arrow 39"/>
          <p:cNvSpPr/>
          <p:nvPr/>
        </p:nvSpPr>
        <p:spPr>
          <a:xfrm rot="3090707">
            <a:off x="5838970" y="3747284"/>
            <a:ext cx="648072" cy="504056"/>
          </a:xfrm>
          <a:prstGeom prst="rightArrow">
            <a:avLst>
              <a:gd name="adj1" fmla="val 42362"/>
              <a:gd name="adj2" fmla="val 51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TextBox 15"/>
          <p:cNvSpPr txBox="1"/>
          <p:nvPr/>
        </p:nvSpPr>
        <p:spPr>
          <a:xfrm>
            <a:off x="1774529" y="2518873"/>
            <a:ext cx="8320160" cy="3643386"/>
          </a:xfrm>
          <a:prstGeom prst="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685848" fontAlgn="base">
              <a:spcBef>
                <a:spcPct val="0"/>
              </a:spcBef>
              <a:spcAft>
                <a:spcPct val="0"/>
              </a:spcAft>
              <a:defRPr>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a:t>
            </a:r>
            <a:r>
              <a:rPr lang="en-US" sz="1600" dirty="0"/>
              <a:t>public class </a:t>
            </a:r>
            <a:r>
              <a:rPr lang="en-US" sz="1600" dirty="0" err="1"/>
              <a:t>HomeController</a:t>
            </a:r>
            <a:r>
              <a:rPr lang="en-US" sz="1600" dirty="0"/>
              <a:t> : Controller</a:t>
            </a:r>
          </a:p>
          <a:p>
            <a:r>
              <a:rPr lang="en-US" sz="1600" dirty="0"/>
              <a:t>    {</a:t>
            </a:r>
          </a:p>
          <a:p>
            <a:r>
              <a:rPr lang="en-US" sz="1600" dirty="0"/>
              <a:t>        public </a:t>
            </a:r>
            <a:r>
              <a:rPr lang="en-US" sz="1600" dirty="0" err="1"/>
              <a:t>ActionResult</a:t>
            </a:r>
            <a:r>
              <a:rPr lang="en-US" sz="1600" dirty="0"/>
              <a:t> Index(</a:t>
            </a:r>
            <a:r>
              <a:rPr lang="en-US" sz="1600" dirty="0" err="1"/>
              <a:t>FormCollection</a:t>
            </a:r>
            <a:r>
              <a:rPr lang="en-US" sz="1600" dirty="0"/>
              <a:t> </a:t>
            </a:r>
            <a:r>
              <a:rPr lang="en-US" sz="1600" dirty="0" err="1"/>
              <a:t>formCollection</a:t>
            </a:r>
            <a:r>
              <a:rPr lang="en-US" sz="1600" dirty="0"/>
              <a:t>)</a:t>
            </a:r>
          </a:p>
          <a:p>
            <a:r>
              <a:rPr lang="en-US" sz="1600" dirty="0"/>
              <a:t>        {</a:t>
            </a:r>
          </a:p>
          <a:p>
            <a:r>
              <a:rPr lang="en-US" sz="1600" dirty="0"/>
              <a:t>	</a:t>
            </a:r>
            <a:r>
              <a:rPr lang="en-US" sz="1600" dirty="0" err="1"/>
              <a:t>int</a:t>
            </a:r>
            <a:r>
              <a:rPr lang="en-US" sz="1600" dirty="0"/>
              <a:t> Id;</a:t>
            </a:r>
          </a:p>
          <a:p>
            <a:r>
              <a:rPr lang="en-US" sz="1600" dirty="0"/>
              <a:t>           string name;	</a:t>
            </a:r>
          </a:p>
          <a:p>
            <a:r>
              <a:rPr lang="en-US" sz="1600" dirty="0"/>
              <a:t>	var employee = new </a:t>
            </a:r>
            <a:r>
              <a:rPr lang="en-US" sz="1600" dirty="0" err="1"/>
              <a:t>EmployeeViewModel</a:t>
            </a:r>
            <a:r>
              <a:rPr lang="en-US" sz="1600" dirty="0"/>
              <a:t>();</a:t>
            </a:r>
          </a:p>
          <a:p>
            <a:r>
              <a:rPr lang="en-US" sz="1600" dirty="0"/>
              <a:t>	</a:t>
            </a:r>
            <a:r>
              <a:rPr lang="en-US" sz="1600" dirty="0" err="1"/>
              <a:t>employee.Id</a:t>
            </a:r>
            <a:r>
              <a:rPr lang="en-US" sz="1600" dirty="0"/>
              <a:t> = </a:t>
            </a:r>
            <a:r>
              <a:rPr lang="en-US" sz="1600" dirty="0" err="1"/>
              <a:t>bool.TryParse</a:t>
            </a:r>
            <a:r>
              <a:rPr lang="en-US" sz="1600" dirty="0"/>
              <a:t>(</a:t>
            </a:r>
            <a:r>
              <a:rPr lang="en-US" sz="1600" dirty="0" err="1"/>
              <a:t>formCollection</a:t>
            </a:r>
            <a:r>
              <a:rPr lang="en-US" sz="1600" dirty="0"/>
              <a:t>[“Id"], out Id); </a:t>
            </a:r>
          </a:p>
          <a:p>
            <a:r>
              <a:rPr lang="en-US" sz="1600" dirty="0"/>
              <a:t>	</a:t>
            </a:r>
            <a:r>
              <a:rPr lang="en-US" sz="1600" dirty="0" err="1"/>
              <a:t>employee.FirstName</a:t>
            </a:r>
            <a:r>
              <a:rPr lang="en-US" sz="1600" dirty="0"/>
              <a:t> = </a:t>
            </a:r>
            <a:r>
              <a:rPr lang="en-US" sz="1600" dirty="0" err="1"/>
              <a:t>string.IsNullOrEmpty</a:t>
            </a:r>
            <a:r>
              <a:rPr lang="en-US" sz="1600" dirty="0"/>
              <a:t>(</a:t>
            </a:r>
            <a:r>
              <a:rPr lang="en-US" sz="1600" dirty="0" err="1"/>
              <a:t>formCollection</a:t>
            </a:r>
            <a:r>
              <a:rPr lang="en-US" sz="1600" dirty="0"/>
              <a:t>[“Name"]) </a:t>
            </a:r>
          </a:p>
          <a:p>
            <a:r>
              <a:rPr lang="en-US" sz="1600" dirty="0"/>
              <a:t>	      ? “Missing Name!" : </a:t>
            </a:r>
            <a:r>
              <a:rPr lang="en-US" sz="1600" dirty="0" err="1"/>
              <a:t>formCollection</a:t>
            </a:r>
            <a:r>
              <a:rPr lang="en-US" sz="1600" dirty="0"/>
              <a:t>[“Name"].</a:t>
            </a:r>
            <a:r>
              <a:rPr lang="en-US" sz="1600" dirty="0" err="1"/>
              <a:t>ToString</a:t>
            </a:r>
            <a:r>
              <a:rPr lang="en-US" sz="1600" dirty="0"/>
              <a:t>(); </a:t>
            </a:r>
          </a:p>
          <a:p>
            <a:r>
              <a:rPr lang="en-US" sz="1600" dirty="0"/>
              <a:t>	var result = </a:t>
            </a:r>
            <a:r>
              <a:rPr lang="en-US" sz="1600" dirty="0" err="1"/>
              <a:t>employee.Repository.Add</a:t>
            </a:r>
            <a:r>
              <a:rPr lang="en-US" sz="1600" dirty="0"/>
              <a:t>(employee);</a:t>
            </a:r>
          </a:p>
          <a:p>
            <a:r>
              <a:rPr lang="en-US" sz="1600" dirty="0"/>
              <a:t>           return result );</a:t>
            </a:r>
          </a:p>
          <a:p>
            <a:r>
              <a:rPr lang="en-US" sz="1600" dirty="0"/>
              <a:t>        }</a:t>
            </a:r>
          </a:p>
          <a:p>
            <a:r>
              <a:rPr lang="en-US" sz="1600" dirty="0"/>
              <a: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874" y="966659"/>
            <a:ext cx="6369655" cy="1330496"/>
          </a:xfrm>
          <a:prstGeom prst="rect">
            <a:avLst/>
          </a:prstGeom>
          <a:solidFill>
            <a:schemeClr val="accent1"/>
          </a:solidFill>
          <a:ln w="25400">
            <a:solidFill>
              <a:schemeClr val="tx1"/>
            </a:solidFill>
          </a:ln>
          <a:effectLst/>
          <a:extLst/>
        </p:spPr>
      </p:pic>
      <p:pic>
        <p:nvPicPr>
          <p:cNvPr id="11" name="Picture 3" descr="C:\Users\brandon.savage\Desktop\Iconography\Shapes\Arrows\Blue Gradient Collection\arrow 0 blue arrow 4.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476223" y="1214305"/>
            <a:ext cx="1262120" cy="4892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C:\Users\robvet\AppData\Local\Microsoft\Windows\Temporary Internet Files\Content.IE5\92I9P8KJ\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8343" y="1211637"/>
            <a:ext cx="979868" cy="9798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descr="C:\Users\brandon.savage\Desktop\Iconography\Shapes\Arrows\Curved\3 blue Arrows in funnel gradients.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2700000">
            <a:off x="7828566" y="1521560"/>
            <a:ext cx="1214429" cy="19946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Left Bracket 14"/>
          <p:cNvSpPr/>
          <p:nvPr/>
        </p:nvSpPr>
        <p:spPr>
          <a:xfrm rot="16200000">
            <a:off x="4730582" y="652503"/>
            <a:ext cx="288028" cy="5203251"/>
          </a:xfrm>
          <a:prstGeom prst="leftBracket">
            <a:avLst/>
          </a:prstGeom>
          <a:ln>
            <a:solidFill>
              <a:srgbClr val="1008AA"/>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18" name="Rounded Rectangular Callout 17"/>
          <p:cNvSpPr/>
          <p:nvPr/>
        </p:nvSpPr>
        <p:spPr bwMode="auto">
          <a:xfrm>
            <a:off x="7909659" y="3653444"/>
            <a:ext cx="2539681" cy="758578"/>
          </a:xfrm>
          <a:prstGeom prst="wedgeRoundRectCallout">
            <a:avLst>
              <a:gd name="adj1" fmla="val -61998"/>
              <a:gd name="adj2" fmla="val -93007"/>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00"/>
                </a:solidFill>
                <a:latin typeface="Segoe Print" pitchFamily="2" charset="0"/>
              </a:rPr>
              <a:t>Map raw values from </a:t>
            </a:r>
          </a:p>
          <a:p>
            <a:r>
              <a:rPr lang="en-US" sz="1400" dirty="0">
                <a:solidFill>
                  <a:srgbClr val="000000"/>
                </a:solidFill>
                <a:latin typeface="Segoe Print" pitchFamily="2" charset="0"/>
              </a:rPr>
              <a:t>request to Action Method</a:t>
            </a:r>
          </a:p>
        </p:txBody>
      </p:sp>
    </p:spTree>
    <p:extLst>
      <p:ext uri="{BB962C8B-B14F-4D97-AF65-F5344CB8AC3E}">
        <p14:creationId xmlns:p14="http://schemas.microsoft.com/office/powerpoint/2010/main" val="8671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45" y="1073727"/>
            <a:ext cx="11435917" cy="5717959"/>
          </a:xfrm>
          <a:prstGeom prst="rect">
            <a:avLst/>
          </a:prstGeom>
        </p:spPr>
      </p:pic>
      <p:sp>
        <p:nvSpPr>
          <p:cNvPr id="10" name="Content Placeholder 3"/>
          <p:cNvSpPr>
            <a:spLocks noGrp="1"/>
          </p:cNvSpPr>
          <p:nvPr>
            <p:ph idx="1"/>
          </p:nvPr>
        </p:nvSpPr>
        <p:spPr>
          <a:xfrm>
            <a:off x="0" y="242454"/>
            <a:ext cx="12192000" cy="762000"/>
          </a:xfrm>
        </p:spPr>
        <p:txBody>
          <a:bodyPr>
            <a:normAutofit fontScale="92500" lnSpcReduction="20000"/>
          </a:bodyPr>
          <a:lstStyle/>
          <a:p>
            <a:pPr marL="0" indent="0" algn="ctr">
              <a:buNone/>
            </a:pPr>
            <a:r>
              <a:rPr lang="en-GB" sz="6000" b="1" dirty="0"/>
              <a:t>Mine! Got .NET…Will travel!</a:t>
            </a:r>
          </a:p>
        </p:txBody>
      </p:sp>
    </p:spTree>
    <p:extLst>
      <p:ext uri="{BB962C8B-B14F-4D97-AF65-F5344CB8AC3E}">
        <p14:creationId xmlns:p14="http://schemas.microsoft.com/office/powerpoint/2010/main" val="321318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Binding - Better</a:t>
            </a:r>
          </a:p>
        </p:txBody>
      </p:sp>
      <p:sp>
        <p:nvSpPr>
          <p:cNvPr id="40" name="Right Arrow 39"/>
          <p:cNvSpPr/>
          <p:nvPr/>
        </p:nvSpPr>
        <p:spPr>
          <a:xfrm rot="3090707">
            <a:off x="5978116" y="3978281"/>
            <a:ext cx="648072" cy="504056"/>
          </a:xfrm>
          <a:prstGeom prst="rightArrow">
            <a:avLst>
              <a:gd name="adj1" fmla="val 42362"/>
              <a:gd name="adj2" fmla="val 51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TextBox 15"/>
          <p:cNvSpPr txBox="1"/>
          <p:nvPr/>
        </p:nvSpPr>
        <p:spPr>
          <a:xfrm>
            <a:off x="1743135" y="2514174"/>
            <a:ext cx="8320160" cy="3432270"/>
          </a:xfrm>
          <a:prstGeom prst="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685848" fontAlgn="base">
              <a:spcBef>
                <a:spcPct val="0"/>
              </a:spcBef>
              <a:spcAft>
                <a:spcPct val="0"/>
              </a:spcAft>
              <a:defRPr>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a:t>
            </a:r>
            <a:r>
              <a:rPr lang="en-US" sz="1600" dirty="0"/>
              <a:t>public class </a:t>
            </a:r>
            <a:r>
              <a:rPr lang="en-US" sz="1600" dirty="0" err="1"/>
              <a:t>HomeController</a:t>
            </a:r>
            <a:r>
              <a:rPr lang="en-US" sz="1600" dirty="0"/>
              <a:t> : Controller</a:t>
            </a:r>
          </a:p>
          <a:p>
            <a:r>
              <a:rPr lang="en-US" sz="1600" dirty="0"/>
              <a:t>    {</a:t>
            </a:r>
          </a:p>
          <a:p>
            <a:r>
              <a:rPr lang="en-US" sz="1600" dirty="0"/>
              <a:t>        public </a:t>
            </a:r>
            <a:r>
              <a:rPr lang="en-US" sz="1600" dirty="0" err="1"/>
              <a:t>ActionResult</a:t>
            </a:r>
            <a:r>
              <a:rPr lang="en-US" sz="1600" dirty="0"/>
              <a:t> Index(</a:t>
            </a:r>
            <a:r>
              <a:rPr lang="en-US" sz="1600" dirty="0" err="1"/>
              <a:t>int</a:t>
            </a:r>
            <a:r>
              <a:rPr lang="en-US" sz="1600" dirty="0"/>
              <a:t> id, string name, string company, </a:t>
            </a:r>
            <a:r>
              <a:rPr lang="en-US" sz="1600" dirty="0" err="1"/>
              <a:t>int</a:t>
            </a:r>
            <a:r>
              <a:rPr lang="en-US" sz="1600" dirty="0"/>
              <a:t> </a:t>
            </a:r>
            <a:r>
              <a:rPr lang="en-US" sz="1600" dirty="0" err="1"/>
              <a:t>employeeId</a:t>
            </a:r>
            <a:r>
              <a:rPr lang="en-US" sz="1600" dirty="0"/>
              <a:t>)</a:t>
            </a:r>
          </a:p>
          <a:p>
            <a:r>
              <a:rPr lang="en-US" sz="1600" dirty="0"/>
              <a:t>        {</a:t>
            </a:r>
          </a:p>
          <a:p>
            <a:r>
              <a:rPr lang="en-US" sz="1600" dirty="0"/>
              <a:t>	</a:t>
            </a:r>
            <a:r>
              <a:rPr lang="en-US" sz="1600" dirty="0" err="1"/>
              <a:t>var</a:t>
            </a:r>
            <a:r>
              <a:rPr lang="en-US" sz="1600" dirty="0"/>
              <a:t> employee = new </a:t>
            </a:r>
            <a:r>
              <a:rPr lang="en-US" sz="1600" dirty="0" err="1"/>
              <a:t>EmployeeViewModel</a:t>
            </a:r>
            <a:r>
              <a:rPr lang="en-US" sz="1600" dirty="0"/>
              <a:t>();</a:t>
            </a:r>
          </a:p>
          <a:p>
            <a:r>
              <a:rPr lang="en-US" sz="1600" dirty="0"/>
              <a:t>	</a:t>
            </a:r>
            <a:r>
              <a:rPr lang="en-US" sz="1600" dirty="0" err="1"/>
              <a:t>employee.Id</a:t>
            </a:r>
            <a:r>
              <a:rPr lang="en-US" sz="1600" dirty="0"/>
              <a:t> = id;</a:t>
            </a:r>
          </a:p>
          <a:p>
            <a:r>
              <a:rPr lang="en-US" sz="1600" dirty="0"/>
              <a:t>	</a:t>
            </a:r>
            <a:r>
              <a:rPr lang="en-US" sz="1600" dirty="0" err="1"/>
              <a:t>employee.FirstName</a:t>
            </a:r>
            <a:r>
              <a:rPr lang="en-US" sz="1600" dirty="0"/>
              <a:t> = name;</a:t>
            </a:r>
          </a:p>
          <a:p>
            <a:r>
              <a:rPr lang="en-US" sz="1600" dirty="0"/>
              <a:t>	</a:t>
            </a:r>
            <a:r>
              <a:rPr lang="en-US" sz="1600" dirty="0" err="1"/>
              <a:t>employee.Company</a:t>
            </a:r>
            <a:r>
              <a:rPr lang="en-US" sz="1600" dirty="0"/>
              <a:t> = company;</a:t>
            </a:r>
          </a:p>
          <a:p>
            <a:r>
              <a:rPr lang="en-US" sz="1600" dirty="0"/>
              <a:t>	</a:t>
            </a:r>
            <a:r>
              <a:rPr lang="en-US" sz="1600" dirty="0" err="1"/>
              <a:t>employee.EmployeeId</a:t>
            </a:r>
            <a:r>
              <a:rPr lang="en-US" sz="1600" dirty="0"/>
              <a:t> = </a:t>
            </a:r>
            <a:r>
              <a:rPr lang="en-US" sz="1600" dirty="0" err="1"/>
              <a:t>employeeId</a:t>
            </a:r>
            <a:r>
              <a:rPr lang="en-US" sz="1600" dirty="0"/>
              <a:t>;</a:t>
            </a:r>
          </a:p>
          <a:p>
            <a:r>
              <a:rPr lang="en-US" sz="1600" dirty="0"/>
              <a:t>	var result = </a:t>
            </a:r>
            <a:r>
              <a:rPr lang="en-US" sz="1600" dirty="0" err="1"/>
              <a:t>employee.Repository.Add</a:t>
            </a:r>
            <a:r>
              <a:rPr lang="en-US" sz="1600" dirty="0"/>
              <a:t>(employee);</a:t>
            </a:r>
          </a:p>
          <a:p>
            <a:r>
              <a:rPr lang="en-US" sz="1600" dirty="0"/>
              <a:t>            	return View(result);</a:t>
            </a:r>
          </a:p>
          <a:p>
            <a:r>
              <a:rPr lang="en-US" sz="1600" dirty="0"/>
              <a:t>        }</a:t>
            </a:r>
          </a:p>
          <a:p>
            <a:r>
              <a:rPr lang="en-US" sz="1600" dirty="0"/>
              <a: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240" y="1012839"/>
            <a:ext cx="6369655" cy="13304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eft Bracket 13"/>
          <p:cNvSpPr/>
          <p:nvPr/>
        </p:nvSpPr>
        <p:spPr>
          <a:xfrm rot="16200000">
            <a:off x="5602857" y="-183903"/>
            <a:ext cx="288028" cy="7022450"/>
          </a:xfrm>
          <a:prstGeom prst="leftBracket">
            <a:avLst/>
          </a:prstGeom>
          <a:ln>
            <a:solidFill>
              <a:srgbClr val="1008AA"/>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17" name="Rounded Rectangular Callout 16"/>
          <p:cNvSpPr/>
          <p:nvPr/>
        </p:nvSpPr>
        <p:spPr bwMode="auto">
          <a:xfrm>
            <a:off x="7741935" y="4290050"/>
            <a:ext cx="2321360" cy="592925"/>
          </a:xfrm>
          <a:prstGeom prst="wedgeRoundRectCallout">
            <a:avLst>
              <a:gd name="adj1" fmla="val -54689"/>
              <a:gd name="adj2" fmla="val -159962"/>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00"/>
                </a:solidFill>
                <a:latin typeface="Segoe Print" pitchFamily="2" charset="0"/>
              </a:rPr>
              <a:t>Map primitive values </a:t>
            </a:r>
          </a:p>
          <a:p>
            <a:pPr algn="l"/>
            <a:r>
              <a:rPr lang="en-US" sz="1400" dirty="0">
                <a:solidFill>
                  <a:srgbClr val="000000"/>
                </a:solidFill>
                <a:latin typeface="Segoe Print" pitchFamily="2" charset="0"/>
              </a:rPr>
              <a:t>based on name.</a:t>
            </a:r>
          </a:p>
        </p:txBody>
      </p:sp>
      <p:pic>
        <p:nvPicPr>
          <p:cNvPr id="12" name="Picture 3" descr="C:\Users\brandon.savage\Desktop\Iconography\Shapes\Arrows\Blue Gradient Collection\arrow 0 blue arrow 4.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506040" y="1214305"/>
            <a:ext cx="1262120" cy="4892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descr="C:\Users\robvet\AppData\Local\Microsoft\Windows\Temporary Internet Files\Content.IE5\92I9P8KJ\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8160" y="1211637"/>
            <a:ext cx="979868" cy="979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C:\Users\brandon.savage\Desktop\Iconography\Shapes\Arrows\Curved\3 blue Arrows in funnel gradients.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2700000">
            <a:off x="7858383" y="1521560"/>
            <a:ext cx="1214429" cy="19946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ounded Rectangular Callout 18"/>
          <p:cNvSpPr/>
          <p:nvPr/>
        </p:nvSpPr>
        <p:spPr bwMode="auto">
          <a:xfrm>
            <a:off x="7080974" y="5187866"/>
            <a:ext cx="2321360" cy="758578"/>
          </a:xfrm>
          <a:prstGeom prst="wedgeRoundRectCallout">
            <a:avLst>
              <a:gd name="adj1" fmla="val -85088"/>
              <a:gd name="adj2" fmla="val -205687"/>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00"/>
                </a:solidFill>
                <a:latin typeface="Segoe Print" pitchFamily="2" charset="0"/>
              </a:rPr>
              <a:t>Manually create and </a:t>
            </a:r>
          </a:p>
          <a:p>
            <a:pPr algn="l"/>
            <a:r>
              <a:rPr lang="en-US" sz="1400" dirty="0">
                <a:solidFill>
                  <a:srgbClr val="000000"/>
                </a:solidFill>
                <a:latin typeface="Segoe Print" pitchFamily="2" charset="0"/>
              </a:rPr>
              <a:t>populate employee</a:t>
            </a:r>
          </a:p>
          <a:p>
            <a:pPr algn="l"/>
            <a:r>
              <a:rPr lang="en-US" sz="1400" dirty="0">
                <a:solidFill>
                  <a:srgbClr val="000000"/>
                </a:solidFill>
                <a:latin typeface="Segoe Print" pitchFamily="2" charset="0"/>
              </a:rPr>
              <a:t>object</a:t>
            </a:r>
          </a:p>
        </p:txBody>
      </p:sp>
    </p:spTree>
    <p:extLst>
      <p:ext uri="{BB962C8B-B14F-4D97-AF65-F5344CB8AC3E}">
        <p14:creationId xmlns:p14="http://schemas.microsoft.com/office/powerpoint/2010/main" val="186696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Binding - Best</a:t>
            </a:r>
          </a:p>
        </p:txBody>
      </p:sp>
      <p:sp>
        <p:nvSpPr>
          <p:cNvPr id="40" name="Right Arrow 39"/>
          <p:cNvSpPr/>
          <p:nvPr/>
        </p:nvSpPr>
        <p:spPr>
          <a:xfrm rot="3090707">
            <a:off x="5978116" y="4015225"/>
            <a:ext cx="648072" cy="504056"/>
          </a:xfrm>
          <a:prstGeom prst="rightArrow">
            <a:avLst>
              <a:gd name="adj1" fmla="val 42362"/>
              <a:gd name="adj2" fmla="val 51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TextBox 15"/>
          <p:cNvSpPr txBox="1"/>
          <p:nvPr/>
        </p:nvSpPr>
        <p:spPr>
          <a:xfrm>
            <a:off x="1743135" y="2702605"/>
            <a:ext cx="8320160" cy="2308324"/>
          </a:xfrm>
          <a:prstGeom prst="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defTabSz="685848" fontAlgn="base">
              <a:spcBef>
                <a:spcPct val="0"/>
              </a:spcBef>
              <a:spcAft>
                <a:spcPct val="0"/>
              </a:spcAft>
              <a:defRPr>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 public class </a:t>
            </a:r>
            <a:r>
              <a:rPr lang="en-US" dirty="0" err="1"/>
              <a:t>HomeController</a:t>
            </a:r>
            <a:r>
              <a:rPr lang="en-US" dirty="0"/>
              <a:t> : Controller</a:t>
            </a:r>
          </a:p>
          <a:p>
            <a:r>
              <a:rPr lang="en-US" dirty="0"/>
              <a:t>    {</a:t>
            </a:r>
          </a:p>
          <a:p>
            <a:r>
              <a:rPr lang="en-US" dirty="0"/>
              <a:t>        public </a:t>
            </a:r>
            <a:r>
              <a:rPr lang="en-US" dirty="0" err="1"/>
              <a:t>ActionResult</a:t>
            </a:r>
            <a:r>
              <a:rPr lang="en-US" dirty="0"/>
              <a:t> Index(Employee employee)</a:t>
            </a:r>
          </a:p>
          <a:p>
            <a:r>
              <a:rPr lang="en-US" dirty="0"/>
              <a:t>        {</a:t>
            </a:r>
          </a:p>
          <a:p>
            <a:r>
              <a:rPr lang="en-US" dirty="0"/>
              <a:t>	var result = </a:t>
            </a:r>
            <a:r>
              <a:rPr lang="en-US" dirty="0" err="1"/>
              <a:t>employee.Repository.Add</a:t>
            </a:r>
            <a:r>
              <a:rPr lang="en-US" dirty="0"/>
              <a:t>(employee);</a:t>
            </a:r>
          </a:p>
          <a:p>
            <a:r>
              <a:rPr lang="en-US" dirty="0"/>
              <a:t>	return View(result);</a:t>
            </a:r>
          </a:p>
          <a:p>
            <a:r>
              <a:rPr lang="en-US" dirty="0"/>
              <a:t>        }</a:t>
            </a:r>
          </a:p>
          <a:p>
            <a:r>
              <a:rPr lang="en-US" dirty="0"/>
              <a:t>}</a:t>
            </a:r>
          </a:p>
        </p:txBody>
      </p:sp>
      <p:sp>
        <p:nvSpPr>
          <p:cNvPr id="17" name="Rounded Rectangular Callout 16"/>
          <p:cNvSpPr/>
          <p:nvPr/>
        </p:nvSpPr>
        <p:spPr bwMode="auto">
          <a:xfrm>
            <a:off x="7724484" y="4523543"/>
            <a:ext cx="2655282" cy="813771"/>
          </a:xfrm>
          <a:prstGeom prst="wedgeRoundRectCallout">
            <a:avLst>
              <a:gd name="adj1" fmla="val -65930"/>
              <a:gd name="adj2" fmla="val -167125"/>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00"/>
                </a:solidFill>
                <a:latin typeface="Segoe Print" pitchFamily="2" charset="0"/>
              </a:rPr>
              <a:t>Instantiates and populates</a:t>
            </a:r>
          </a:p>
          <a:p>
            <a:pPr algn="l"/>
            <a:r>
              <a:rPr lang="en-US" sz="1400" dirty="0">
                <a:solidFill>
                  <a:srgbClr val="000000"/>
                </a:solidFill>
                <a:latin typeface="Segoe Print" pitchFamily="2" charset="0"/>
              </a:rPr>
              <a:t>employee object with </a:t>
            </a:r>
          </a:p>
          <a:p>
            <a:pPr algn="l"/>
            <a:r>
              <a:rPr lang="en-US" sz="1400" dirty="0">
                <a:solidFill>
                  <a:srgbClr val="000000"/>
                </a:solidFill>
                <a:latin typeface="Segoe Print" pitchFamily="2" charset="0"/>
              </a:rPr>
              <a:t>incoming request values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240" y="1049783"/>
            <a:ext cx="6369655" cy="13304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eft Bracket 13"/>
          <p:cNvSpPr/>
          <p:nvPr/>
        </p:nvSpPr>
        <p:spPr>
          <a:xfrm rot="16200000">
            <a:off x="4611859" y="981234"/>
            <a:ext cx="288028" cy="4947168"/>
          </a:xfrm>
          <a:prstGeom prst="leftBracket">
            <a:avLst/>
          </a:prstGeom>
          <a:ln>
            <a:solidFill>
              <a:srgbClr val="1008AA"/>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pic>
        <p:nvPicPr>
          <p:cNvPr id="12" name="Picture 3" descr="C:\Users\brandon.savage\Desktop\Iconography\Shapes\Arrows\Blue Gradient Collection\arrow 0 blue arrow 4.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295472" y="1154046"/>
            <a:ext cx="1658845" cy="4892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descr="C:\Users\robvet\AppData\Local\Microsoft\Windows\Temporary Internet Files\Content.IE5\92I9P8KJ\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4153" y="1211637"/>
            <a:ext cx="1159142" cy="979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C:\Users\brandon.savage\Desktop\Iconography\Shapes\Arrows\Curved\3 blue Arrows in funnel gradients.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3120000">
            <a:off x="7604584" y="1071815"/>
            <a:ext cx="1214429" cy="291785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0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65582" y="1042063"/>
            <a:ext cx="8620631" cy="6417141"/>
          </a:xfrm>
          <a:prstGeom prst="rect">
            <a:avLst/>
          </a:prstGeom>
        </p:spPr>
        <p:txBody>
          <a:bodyPr/>
          <a:lstStyle/>
          <a:p>
            <a:r>
              <a:rPr lang="en-US" dirty="0">
                <a:cs typeface="Arial"/>
              </a:rPr>
              <a:t>The </a:t>
            </a:r>
            <a:r>
              <a:rPr lang="en-US" dirty="0">
                <a:solidFill>
                  <a:srgbClr val="FF0000"/>
                </a:solidFill>
                <a:latin typeface="Segoe Print" pitchFamily="2" charset="0"/>
                <a:cs typeface="Arial"/>
              </a:rPr>
              <a:t>mechanism</a:t>
            </a:r>
            <a:r>
              <a:rPr lang="en-US" dirty="0">
                <a:cs typeface="Arial"/>
              </a:rPr>
              <a:t> through which the controller receives input data from the browser</a:t>
            </a:r>
          </a:p>
          <a:p>
            <a:pPr>
              <a:spcBef>
                <a:spcPts val="2400"/>
              </a:spcBef>
            </a:pPr>
            <a:r>
              <a:rPr lang="en-US" dirty="0">
                <a:cs typeface="Arial"/>
              </a:rPr>
              <a:t>In </a:t>
            </a:r>
            <a:r>
              <a:rPr lang="en-US" dirty="0">
                <a:solidFill>
                  <a:srgbClr val="1008AA"/>
                </a:solidFill>
                <a:latin typeface="Segoe Print" pitchFamily="2" charset="0"/>
                <a:cs typeface="Arial"/>
              </a:rPr>
              <a:t>Web Forms</a:t>
            </a:r>
            <a:r>
              <a:rPr lang="en-US" dirty="0">
                <a:cs typeface="Arial"/>
              </a:rPr>
              <a:t>…</a:t>
            </a:r>
          </a:p>
          <a:p>
            <a:pPr lvl="1"/>
            <a:r>
              <a:rPr lang="en-US" sz="1800" dirty="0">
                <a:cs typeface="Arial"/>
              </a:rPr>
              <a:t>Process abstracted from developer</a:t>
            </a:r>
          </a:p>
          <a:p>
            <a:pPr lvl="1"/>
            <a:r>
              <a:rPr lang="en-US" sz="1800" dirty="0">
                <a:cs typeface="Arial"/>
              </a:rPr>
              <a:t>Server Controls </a:t>
            </a:r>
            <a:r>
              <a:rPr lang="en-US" sz="1800" dirty="0">
                <a:solidFill>
                  <a:srgbClr val="C00000"/>
                </a:solidFill>
                <a:latin typeface="Segoe Print" pitchFamily="2" charset="0"/>
                <a:cs typeface="Arial"/>
              </a:rPr>
              <a:t>automatically populate </a:t>
            </a:r>
            <a:r>
              <a:rPr lang="en-US" sz="1800" dirty="0">
                <a:cs typeface="Arial"/>
              </a:rPr>
              <a:t>client input data from browser</a:t>
            </a:r>
          </a:p>
          <a:p>
            <a:pPr lvl="2"/>
            <a:r>
              <a:rPr lang="en-US" sz="1600" dirty="0">
                <a:cs typeface="Arial"/>
              </a:rPr>
              <a:t>ASP.NET runtime maps raw HTTP request data to properties on the sever control</a:t>
            </a:r>
          </a:p>
          <a:p>
            <a:pPr marL="274320" lvl="1" indent="0">
              <a:buNone/>
            </a:pPr>
            <a:endParaRPr lang="en-US" dirty="0">
              <a:cs typeface="Arial"/>
            </a:endParaRPr>
          </a:p>
          <a:p>
            <a:pPr lvl="1"/>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Model Binding</a:t>
            </a:r>
          </a:p>
        </p:txBody>
      </p:sp>
      <p:sp>
        <p:nvSpPr>
          <p:cNvPr id="9" name="TextBox 8"/>
          <p:cNvSpPr txBox="1"/>
          <p:nvPr/>
        </p:nvSpPr>
        <p:spPr>
          <a:xfrm>
            <a:off x="2322381" y="3561092"/>
            <a:ext cx="6270796"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protected void </a:t>
            </a:r>
            <a:r>
              <a:rPr lang="en-US" sz="1400" dirty="0" err="1"/>
              <a:t>Page_Load</a:t>
            </a:r>
            <a:r>
              <a:rPr lang="en-US" sz="1400" dirty="0"/>
              <a:t>(object sender, </a:t>
            </a:r>
            <a:r>
              <a:rPr lang="en-US" sz="1400" dirty="0" err="1"/>
              <a:t>EventArgs</a:t>
            </a:r>
            <a:r>
              <a:rPr lang="en-US" sz="1400" dirty="0"/>
              <a:t> e)        </a:t>
            </a:r>
          </a:p>
          <a:p>
            <a:r>
              <a:rPr lang="en-US" sz="1400" dirty="0"/>
              <a:t>{             </a:t>
            </a:r>
          </a:p>
          <a:p>
            <a:r>
              <a:rPr lang="en-US" sz="1400" dirty="0"/>
              <a:t>     </a:t>
            </a:r>
            <a:r>
              <a:rPr lang="en-US" sz="1400" dirty="0" err="1"/>
              <a:t>var</a:t>
            </a:r>
            <a:r>
              <a:rPr lang="en-US" sz="1400" dirty="0"/>
              <a:t> customer = new Customer();             </a:t>
            </a:r>
          </a:p>
          <a:p>
            <a:r>
              <a:rPr lang="en-US" sz="1400" dirty="0"/>
              <a:t>     </a:t>
            </a:r>
            <a:r>
              <a:rPr lang="en-US" sz="1400" dirty="0" err="1"/>
              <a:t>customer.Id</a:t>
            </a:r>
            <a:r>
              <a:rPr lang="en-US" sz="1400" dirty="0"/>
              <a:t> = </a:t>
            </a:r>
            <a:r>
              <a:rPr lang="en-US" sz="1400" dirty="0" err="1"/>
              <a:t>Request.QueryString</a:t>
            </a:r>
            <a:r>
              <a:rPr lang="en-US" sz="1400" dirty="0"/>
              <a:t>["Id"];            </a:t>
            </a:r>
          </a:p>
          <a:p>
            <a:r>
              <a:rPr lang="en-US" sz="1400" dirty="0"/>
              <a:t>     </a:t>
            </a:r>
            <a:r>
              <a:rPr lang="en-US" sz="1400" dirty="0" err="1"/>
              <a:t>customer.FirstName</a:t>
            </a:r>
            <a:r>
              <a:rPr lang="en-US" sz="1400" dirty="0"/>
              <a:t> = </a:t>
            </a:r>
            <a:r>
              <a:rPr lang="en-US" sz="1400" dirty="0" err="1"/>
              <a:t>txtFirstName.Text</a:t>
            </a:r>
            <a:r>
              <a:rPr lang="en-US" sz="1400" dirty="0"/>
              <a:t>;             </a:t>
            </a:r>
          </a:p>
          <a:p>
            <a:r>
              <a:rPr lang="en-US" sz="1400" dirty="0"/>
              <a:t>    </a:t>
            </a:r>
            <a:r>
              <a:rPr lang="en-US" sz="1400" dirty="0" err="1"/>
              <a:t>customer.LastName</a:t>
            </a:r>
            <a:r>
              <a:rPr lang="en-US" sz="1400" dirty="0"/>
              <a:t> = </a:t>
            </a:r>
            <a:r>
              <a:rPr lang="en-US" sz="1400" dirty="0" err="1"/>
              <a:t>txtLastName.Text</a:t>
            </a:r>
            <a:r>
              <a:rPr lang="en-US" sz="1400" dirty="0"/>
              <a:t>;             </a:t>
            </a:r>
          </a:p>
          <a:p>
            <a:r>
              <a:rPr lang="en-US" sz="1400" dirty="0"/>
              <a:t>    </a:t>
            </a:r>
            <a:r>
              <a:rPr lang="en-US" sz="1400" dirty="0" err="1"/>
              <a:t>customer.MaritalStatus</a:t>
            </a:r>
            <a:r>
              <a:rPr lang="en-US" sz="1400" dirty="0"/>
              <a:t> = </a:t>
            </a:r>
            <a:r>
              <a:rPr lang="en-US" sz="1400" dirty="0" err="1"/>
              <a:t>ddlMartialStatus.SelectedValue</a:t>
            </a:r>
            <a:r>
              <a:rPr lang="en-US" sz="1400" dirty="0"/>
              <a:t>;</a:t>
            </a:r>
          </a:p>
          <a:p>
            <a:r>
              <a:rPr lang="en-US" sz="1400" dirty="0"/>
              <a:t> }</a:t>
            </a:r>
            <a:endParaRPr lang="en-US" sz="1400" dirty="0">
              <a:solidFill>
                <a:srgbClr val="000000"/>
              </a:solidFill>
            </a:endParaRPr>
          </a:p>
        </p:txBody>
      </p:sp>
      <p:pic>
        <p:nvPicPr>
          <p:cNvPr id="1030" name="Picture 6" descr="C:\Users\robvet\AppData\Local\Microsoft\Windows\Temporary Internet Files\Content.IE5\Q8YQE6D0\MM900043792[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33806" y="3695100"/>
            <a:ext cx="1214480" cy="154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77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VALIDATION</a:t>
            </a:r>
            <a:endParaRPr lang="en-US" sz="9600" b="1" dirty="0">
              <a:solidFill>
                <a:srgbClr val="C00000"/>
              </a:solidFill>
            </a:endParaRPr>
          </a:p>
        </p:txBody>
      </p:sp>
    </p:spTree>
    <p:extLst>
      <p:ext uri="{BB962C8B-B14F-4D97-AF65-F5344CB8AC3E}">
        <p14:creationId xmlns:p14="http://schemas.microsoft.com/office/powerpoint/2010/main" val="1118670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MVC Input Validation</a:t>
            </a:r>
          </a:p>
        </p:txBody>
      </p:sp>
      <p:sp>
        <p:nvSpPr>
          <p:cNvPr id="7" name="Content Placeholder 3"/>
          <p:cNvSpPr>
            <a:spLocks noGrp="1"/>
          </p:cNvSpPr>
          <p:nvPr>
            <p:ph sz="half" idx="4294967295"/>
          </p:nvPr>
        </p:nvSpPr>
        <p:spPr>
          <a:xfrm>
            <a:off x="1761743" y="1063753"/>
            <a:ext cx="8512406" cy="4525963"/>
          </a:xfrm>
          <a:prstGeom prst="rect">
            <a:avLst/>
          </a:prstGeom>
        </p:spPr>
        <p:txBody>
          <a:bodyPr>
            <a:noAutofit/>
          </a:bodyPr>
          <a:lstStyle/>
          <a:p>
            <a:r>
              <a:rPr lang="en-US" sz="2400" dirty="0"/>
              <a:t>Exposes </a:t>
            </a:r>
            <a:r>
              <a:rPr lang="en-US" sz="2400" dirty="0">
                <a:solidFill>
                  <a:srgbClr val="C00000"/>
                </a:solidFill>
                <a:latin typeface="Segoe Print" pitchFamily="2" charset="0"/>
              </a:rPr>
              <a:t>built-in</a:t>
            </a:r>
            <a:r>
              <a:rPr lang="en-US" sz="2400" dirty="0"/>
              <a:t> layer of </a:t>
            </a:r>
            <a:r>
              <a:rPr lang="en-US" sz="2400" dirty="0">
                <a:solidFill>
                  <a:srgbClr val="C00000"/>
                </a:solidFill>
                <a:latin typeface="Segoe Print" pitchFamily="2" charset="0"/>
              </a:rPr>
              <a:t>declarative validation services</a:t>
            </a:r>
          </a:p>
          <a:p>
            <a:r>
              <a:rPr lang="en-US" sz="2400" dirty="0"/>
              <a:t>Leverage </a:t>
            </a:r>
            <a:r>
              <a:rPr lang="en-US" sz="2400" dirty="0">
                <a:solidFill>
                  <a:srgbClr val="C00000"/>
                </a:solidFill>
                <a:latin typeface="Segoe Print" pitchFamily="2" charset="0"/>
              </a:rPr>
              <a:t>without writing any code</a:t>
            </a:r>
            <a:r>
              <a:rPr lang="en-US" sz="2400" dirty="0"/>
              <a:t> </a:t>
            </a:r>
          </a:p>
          <a:p>
            <a:r>
              <a:rPr lang="en-US" sz="2400" dirty="0"/>
              <a:t>Centralize by decorating</a:t>
            </a:r>
            <a:r>
              <a:rPr lang="en-US" sz="2400" dirty="0">
                <a:solidFill>
                  <a:srgbClr val="C00000"/>
                </a:solidFill>
                <a:latin typeface="Segoe Print" pitchFamily="2" charset="0"/>
              </a:rPr>
              <a:t> model</a:t>
            </a:r>
            <a:r>
              <a:rPr lang="en-US" sz="2400" dirty="0">
                <a:solidFill>
                  <a:srgbClr val="C00000"/>
                </a:solidFill>
              </a:rPr>
              <a:t> </a:t>
            </a:r>
            <a:r>
              <a:rPr lang="en-US" sz="2400" dirty="0"/>
              <a:t>with validation attributes…</a:t>
            </a:r>
          </a:p>
          <a:p>
            <a:pPr lvl="1"/>
            <a:r>
              <a:rPr lang="en-US" sz="2200" dirty="0"/>
              <a:t>Validation code automatically generated…</a:t>
            </a:r>
          </a:p>
          <a:p>
            <a:pPr lvl="1"/>
            <a:r>
              <a:rPr lang="en-US" sz="2200" dirty="0"/>
              <a:t>Both client- and server-side… </a:t>
            </a:r>
          </a:p>
          <a:p>
            <a:r>
              <a:rPr lang="en-US" sz="2400" dirty="0"/>
              <a:t>Built-in remote validation plumbing</a:t>
            </a:r>
          </a:p>
          <a:p>
            <a:r>
              <a:rPr lang="en-US" sz="2400" dirty="0"/>
              <a:t>Extensible – “</a:t>
            </a:r>
            <a:r>
              <a:rPr lang="en-US" sz="2400" i="1" dirty="0"/>
              <a:t>roll your own</a:t>
            </a:r>
            <a:r>
              <a:rPr lang="en-US" sz="2400" dirty="0"/>
              <a:t>” custom validation services</a:t>
            </a:r>
          </a:p>
        </p:txBody>
      </p:sp>
      <p:sp>
        <p:nvSpPr>
          <p:cNvPr id="8" name="Oval 7"/>
          <p:cNvSpPr/>
          <p:nvPr/>
        </p:nvSpPr>
        <p:spPr>
          <a:xfrm>
            <a:off x="1741423" y="4479171"/>
            <a:ext cx="2229412" cy="1295401"/>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Server</a:t>
            </a:r>
          </a:p>
          <a:p>
            <a:pPr algn="ctr" defTabSz="685848" fontAlgn="base">
              <a:spcBef>
                <a:spcPct val="0"/>
              </a:spcBef>
              <a:spcAft>
                <a:spcPct val="0"/>
              </a:spcAft>
            </a:pPr>
            <a:r>
              <a:rPr lang="en-US" sz="2000" b="1" dirty="0">
                <a:solidFill>
                  <a:srgbClr val="000000"/>
                </a:solidFill>
              </a:rPr>
              <a:t>Validation</a:t>
            </a:r>
          </a:p>
        </p:txBody>
      </p:sp>
      <p:sp>
        <p:nvSpPr>
          <p:cNvPr id="11" name="Oval 10"/>
          <p:cNvSpPr/>
          <p:nvPr/>
        </p:nvSpPr>
        <p:spPr>
          <a:xfrm>
            <a:off x="6187469" y="4508988"/>
            <a:ext cx="2012388" cy="1295400"/>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Remote Validation</a:t>
            </a:r>
          </a:p>
        </p:txBody>
      </p:sp>
      <p:sp>
        <p:nvSpPr>
          <p:cNvPr id="12" name="Oval 11"/>
          <p:cNvSpPr/>
          <p:nvPr/>
        </p:nvSpPr>
        <p:spPr>
          <a:xfrm>
            <a:off x="8281723" y="4493085"/>
            <a:ext cx="1992426" cy="1295400"/>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Custom</a:t>
            </a:r>
          </a:p>
          <a:p>
            <a:pPr algn="ctr" defTabSz="685848" fontAlgn="base">
              <a:spcBef>
                <a:spcPct val="0"/>
              </a:spcBef>
              <a:spcAft>
                <a:spcPct val="0"/>
              </a:spcAft>
            </a:pPr>
            <a:r>
              <a:rPr lang="en-US" sz="2000" b="1" dirty="0">
                <a:solidFill>
                  <a:srgbClr val="000000"/>
                </a:solidFill>
              </a:rPr>
              <a:t>Validation</a:t>
            </a:r>
          </a:p>
        </p:txBody>
      </p:sp>
      <p:sp>
        <p:nvSpPr>
          <p:cNvPr id="13" name="Oval 12"/>
          <p:cNvSpPr/>
          <p:nvPr/>
        </p:nvSpPr>
        <p:spPr>
          <a:xfrm>
            <a:off x="4037335" y="4493085"/>
            <a:ext cx="2044918" cy="1295400"/>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8" fontAlgn="base">
              <a:spcBef>
                <a:spcPct val="0"/>
              </a:spcBef>
              <a:spcAft>
                <a:spcPct val="0"/>
              </a:spcAft>
            </a:pPr>
            <a:r>
              <a:rPr lang="en-US" sz="2000" b="1" dirty="0">
                <a:solidFill>
                  <a:srgbClr val="000000"/>
                </a:solidFill>
              </a:rPr>
              <a:t>Client Validation</a:t>
            </a:r>
          </a:p>
        </p:txBody>
      </p:sp>
    </p:spTree>
    <p:extLst>
      <p:ext uri="{BB962C8B-B14F-4D97-AF65-F5344CB8AC3E}">
        <p14:creationId xmlns:p14="http://schemas.microsoft.com/office/powerpoint/2010/main" val="5572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Validation by Annotation</a:t>
            </a:r>
          </a:p>
        </p:txBody>
      </p:sp>
      <p:sp>
        <p:nvSpPr>
          <p:cNvPr id="15" name="Content Placeholder 4"/>
          <p:cNvSpPr>
            <a:spLocks noGrp="1"/>
          </p:cNvSpPr>
          <p:nvPr>
            <p:ph idx="4294967295"/>
          </p:nvPr>
        </p:nvSpPr>
        <p:spPr>
          <a:xfrm>
            <a:off x="1981200" y="904155"/>
            <a:ext cx="8229600" cy="1246495"/>
          </a:xfrm>
          <a:prstGeom prst="rect">
            <a:avLst/>
          </a:prstGeom>
        </p:spPr>
        <p:txBody>
          <a:bodyPr/>
          <a:lstStyle/>
          <a:p>
            <a:r>
              <a:rPr lang="en-US" dirty="0"/>
              <a:t>Add by applying built-in validation </a:t>
            </a:r>
            <a:r>
              <a:rPr lang="en-US" dirty="0">
                <a:solidFill>
                  <a:srgbClr val="FF0000"/>
                </a:solidFill>
                <a:latin typeface="Segoe Print" pitchFamily="2" charset="0"/>
              </a:rPr>
              <a:t>attributes</a:t>
            </a:r>
            <a:r>
              <a:rPr lang="en-US" dirty="0"/>
              <a:t>  to model properties </a:t>
            </a:r>
          </a:p>
          <a:p>
            <a:pPr marL="0" indent="0">
              <a:buNone/>
            </a:pPr>
            <a:endParaRPr lang="en-US" dirty="0"/>
          </a:p>
        </p:txBody>
      </p:sp>
      <p:sp>
        <p:nvSpPr>
          <p:cNvPr id="6" name="Rounded Rectangle 5"/>
          <p:cNvSpPr/>
          <p:nvPr/>
        </p:nvSpPr>
        <p:spPr>
          <a:xfrm>
            <a:off x="1871281" y="2047427"/>
            <a:ext cx="8607872" cy="3498616"/>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dirty="0">
                <a:solidFill>
                  <a:srgbClr val="000000"/>
                </a:solidFill>
              </a:rPr>
              <a:t>public class </a:t>
            </a:r>
            <a:r>
              <a:rPr lang="en-US" dirty="0" err="1">
                <a:solidFill>
                  <a:srgbClr val="000000"/>
                </a:solidFill>
              </a:rPr>
              <a:t>StudentViewViewModel</a:t>
            </a:r>
            <a:endParaRPr lang="en-US" dirty="0">
              <a:solidFill>
                <a:srgbClr val="000000"/>
              </a:solidFill>
            </a:endParaRPr>
          </a:p>
          <a:p>
            <a:pPr defTabSz="685848" fontAlgn="base">
              <a:spcBef>
                <a:spcPct val="0"/>
              </a:spcBef>
              <a:spcAft>
                <a:spcPct val="0"/>
              </a:spcAft>
            </a:pPr>
            <a:r>
              <a:rPr lang="en-US" dirty="0">
                <a:solidFill>
                  <a:srgbClr val="000000"/>
                </a:solidFill>
              </a:rPr>
              <a:t>{</a:t>
            </a:r>
          </a:p>
          <a:p>
            <a:pPr defTabSz="685848" fontAlgn="base">
              <a:spcBef>
                <a:spcPts val="300"/>
              </a:spcBef>
              <a:spcAft>
                <a:spcPct val="0"/>
              </a:spcAft>
            </a:pPr>
            <a:r>
              <a:rPr lang="en-US" dirty="0">
                <a:solidFill>
                  <a:srgbClr val="000000"/>
                </a:solidFill>
              </a:rPr>
              <a:t>    [Required(</a:t>
            </a:r>
            <a:r>
              <a:rPr lang="en-US" dirty="0" err="1">
                <a:solidFill>
                  <a:srgbClr val="000000"/>
                </a:solidFill>
              </a:rPr>
              <a:t>ErrorMessage</a:t>
            </a:r>
            <a:r>
              <a:rPr lang="en-US" dirty="0">
                <a:solidFill>
                  <a:srgbClr val="000000"/>
                </a:solidFill>
              </a:rPr>
              <a:t> = "First Name is required.")]</a:t>
            </a:r>
          </a:p>
          <a:p>
            <a:pPr defTabSz="685848" fontAlgn="base">
              <a:spcBef>
                <a:spcPts val="300"/>
              </a:spcBef>
              <a:spcAft>
                <a:spcPct val="0"/>
              </a:spcAft>
            </a:pPr>
            <a:r>
              <a:rPr lang="en-US" dirty="0">
                <a:solidFill>
                  <a:srgbClr val="000000"/>
                </a:solidFill>
              </a:rPr>
              <a:t>    [Display(Name = “Student First Name")]</a:t>
            </a:r>
          </a:p>
          <a:p>
            <a:pPr defTabSz="685848" fontAlgn="base">
              <a:spcBef>
                <a:spcPts val="300"/>
              </a:spcBef>
              <a:spcAft>
                <a:spcPct val="0"/>
              </a:spcAft>
            </a:pPr>
            <a:r>
              <a:rPr lang="en-US" dirty="0">
                <a:solidFill>
                  <a:srgbClr val="000000"/>
                </a:solidFill>
              </a:rPr>
              <a:t>    [</a:t>
            </a:r>
            <a:r>
              <a:rPr lang="en-US" dirty="0" err="1">
                <a:solidFill>
                  <a:srgbClr val="000000"/>
                </a:solidFill>
              </a:rPr>
              <a:t>MinLength</a:t>
            </a:r>
            <a:r>
              <a:rPr lang="en-US" dirty="0">
                <a:solidFill>
                  <a:srgbClr val="000000"/>
                </a:solidFill>
              </a:rPr>
              <a:t>(2, </a:t>
            </a:r>
            <a:r>
              <a:rPr lang="en-US" dirty="0" err="1">
                <a:solidFill>
                  <a:srgbClr val="000000"/>
                </a:solidFill>
              </a:rPr>
              <a:t>ErrorMessage</a:t>
            </a:r>
            <a:r>
              <a:rPr lang="en-US" dirty="0">
                <a:solidFill>
                  <a:srgbClr val="000000"/>
                </a:solidFill>
              </a:rPr>
              <a:t> = "First name must be at least 2 characters")]</a:t>
            </a:r>
          </a:p>
          <a:p>
            <a:pPr defTabSz="685848" fontAlgn="base">
              <a:spcBef>
                <a:spcPts val="300"/>
              </a:spcBef>
              <a:spcAft>
                <a:spcPct val="0"/>
              </a:spcAft>
            </a:pPr>
            <a:r>
              <a:rPr lang="en-US" dirty="0">
                <a:solidFill>
                  <a:srgbClr val="000000"/>
                </a:solidFill>
              </a:rPr>
              <a:t>    [</a:t>
            </a:r>
            <a:r>
              <a:rPr lang="en-US" dirty="0" err="1">
                <a:solidFill>
                  <a:srgbClr val="000000"/>
                </a:solidFill>
              </a:rPr>
              <a:t>MaxLength</a:t>
            </a:r>
            <a:r>
              <a:rPr lang="en-US" dirty="0">
                <a:solidFill>
                  <a:srgbClr val="000000"/>
                </a:solidFill>
              </a:rPr>
              <a:t>(35, </a:t>
            </a:r>
            <a:r>
              <a:rPr lang="en-US" dirty="0" err="1">
                <a:solidFill>
                  <a:srgbClr val="000000"/>
                </a:solidFill>
              </a:rPr>
              <a:t>ErrorMessage</a:t>
            </a:r>
            <a:r>
              <a:rPr lang="en-US" dirty="0">
                <a:solidFill>
                  <a:srgbClr val="000000"/>
                </a:solidFill>
              </a:rPr>
              <a:t> = "First name cannot exceed 35 characters")]</a:t>
            </a:r>
          </a:p>
          <a:p>
            <a:pPr defTabSz="685848" fontAlgn="base">
              <a:spcBef>
                <a:spcPts val="300"/>
              </a:spcBef>
              <a:spcAft>
                <a:spcPct val="0"/>
              </a:spcAft>
            </a:pPr>
            <a:r>
              <a:rPr lang="en-US" dirty="0">
                <a:solidFill>
                  <a:srgbClr val="000000"/>
                </a:solidFill>
              </a:rPr>
              <a:t>    public string </a:t>
            </a:r>
            <a:r>
              <a:rPr lang="en-US" dirty="0" err="1">
                <a:solidFill>
                  <a:srgbClr val="000000"/>
                </a:solidFill>
              </a:rPr>
              <a:t>FirstName</a:t>
            </a:r>
            <a:r>
              <a:rPr lang="en-US" dirty="0">
                <a:solidFill>
                  <a:srgbClr val="000000"/>
                </a:solidFill>
              </a:rPr>
              <a:t> { get; set; }</a:t>
            </a:r>
          </a:p>
          <a:p>
            <a:pPr defTabSz="685848" fontAlgn="base">
              <a:spcBef>
                <a:spcPts val="300"/>
              </a:spcBef>
              <a:spcAft>
                <a:spcPct val="0"/>
              </a:spcAft>
            </a:pPr>
            <a:r>
              <a:rPr lang="en-US" dirty="0">
                <a:solidFill>
                  <a:srgbClr val="000000"/>
                </a:solidFill>
              </a:rPr>
              <a:t>}</a:t>
            </a:r>
          </a:p>
          <a:p>
            <a:pPr defTabSz="685848" fontAlgn="base">
              <a:spcBef>
                <a:spcPct val="0"/>
              </a:spcBef>
              <a:spcAft>
                <a:spcPct val="0"/>
              </a:spcAft>
            </a:pPr>
            <a:endParaRPr lang="en-US" sz="1400" dirty="0">
              <a:solidFill>
                <a:srgbClr val="000000"/>
              </a:solidFill>
            </a:endParaRPr>
          </a:p>
        </p:txBody>
      </p:sp>
    </p:spTree>
    <p:extLst>
      <p:ext uri="{BB962C8B-B14F-4D97-AF65-F5344CB8AC3E}">
        <p14:creationId xmlns:p14="http://schemas.microsoft.com/office/powerpoint/2010/main" val="25026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Built-In Validation Types</a:t>
            </a:r>
          </a:p>
        </p:txBody>
      </p:sp>
      <p:sp>
        <p:nvSpPr>
          <p:cNvPr id="15" name="Content Placeholder 4"/>
          <p:cNvSpPr>
            <a:spLocks noGrp="1"/>
          </p:cNvSpPr>
          <p:nvPr>
            <p:ph idx="4294967295"/>
          </p:nvPr>
        </p:nvSpPr>
        <p:spPr>
          <a:xfrm>
            <a:off x="1981200" y="1023422"/>
            <a:ext cx="8229600" cy="1123384"/>
          </a:xfrm>
          <a:prstGeom prst="rect">
            <a:avLst/>
          </a:prstGeom>
        </p:spPr>
        <p:txBody>
          <a:bodyPr/>
          <a:lstStyle/>
          <a:p>
            <a:r>
              <a:rPr lang="en-US" sz="2400" dirty="0"/>
              <a:t>Large number of validation types are built into MVC framework:</a:t>
            </a:r>
          </a:p>
          <a:p>
            <a:pPr marL="0" indent="0">
              <a:buNone/>
            </a:pPr>
            <a:endParaRPr lang="en-US" dirty="0"/>
          </a:p>
        </p:txBody>
      </p:sp>
      <p:graphicFrame>
        <p:nvGraphicFramePr>
          <p:cNvPr id="4" name="Table 3"/>
          <p:cNvGraphicFramePr>
            <a:graphicFrameLocks noGrp="1"/>
          </p:cNvGraphicFramePr>
          <p:nvPr>
            <p:extLst/>
          </p:nvPr>
        </p:nvGraphicFramePr>
        <p:xfrm>
          <a:off x="1763202" y="2027539"/>
          <a:ext cx="8447598" cy="3088901"/>
        </p:xfrm>
        <a:graphic>
          <a:graphicData uri="http://schemas.openxmlformats.org/drawingml/2006/table">
            <a:tbl>
              <a:tblPr firstRow="1" bandRow="1">
                <a:tableStyleId>{7DF18680-E054-41AD-8BC1-D1AEF772440D}</a:tableStyleId>
              </a:tblPr>
              <a:tblGrid>
                <a:gridCol w="2364850">
                  <a:extLst>
                    <a:ext uri="{9D8B030D-6E8A-4147-A177-3AD203B41FA5}">
                      <a16:colId xmlns:a16="http://schemas.microsoft.com/office/drawing/2014/main" val="20000"/>
                    </a:ext>
                  </a:extLst>
                </a:gridCol>
                <a:gridCol w="6082748">
                  <a:extLst>
                    <a:ext uri="{9D8B030D-6E8A-4147-A177-3AD203B41FA5}">
                      <a16:colId xmlns:a16="http://schemas.microsoft.com/office/drawing/2014/main" val="20001"/>
                    </a:ext>
                  </a:extLst>
                </a:gridCol>
              </a:tblGrid>
              <a:tr h="425357">
                <a:tc>
                  <a:txBody>
                    <a:bodyPr/>
                    <a:lstStyle/>
                    <a:p>
                      <a:r>
                        <a:rPr lang="en-US" sz="2000" dirty="0">
                          <a:solidFill>
                            <a:srgbClr val="000000"/>
                          </a:solidFill>
                        </a:rPr>
                        <a:t>Attribute</a:t>
                      </a:r>
                    </a:p>
                  </a:txBody>
                  <a:tcPr/>
                </a:tc>
                <a:tc>
                  <a:txBody>
                    <a:bodyPr/>
                    <a:lstStyle/>
                    <a:p>
                      <a:r>
                        <a:rPr lang="en-US" sz="2000" dirty="0">
                          <a:solidFill>
                            <a:srgbClr val="000000"/>
                          </a:solidFill>
                        </a:rPr>
                        <a:t>Description</a:t>
                      </a:r>
                    </a:p>
                  </a:txBody>
                  <a:tcPr/>
                </a:tc>
                <a:extLst>
                  <a:ext uri="{0D108BD9-81ED-4DB2-BD59-A6C34878D82A}">
                    <a16:rowId xmlns:a16="http://schemas.microsoft.com/office/drawing/2014/main" val="10000"/>
                  </a:ext>
                </a:extLst>
              </a:tr>
              <a:tr h="372675">
                <a:tc>
                  <a:txBody>
                    <a:bodyPr/>
                    <a:lstStyle/>
                    <a:p>
                      <a:r>
                        <a:rPr lang="en-US" sz="1800" dirty="0">
                          <a:solidFill>
                            <a:srgbClr val="000000"/>
                          </a:solidFill>
                        </a:rPr>
                        <a:t>Required</a:t>
                      </a:r>
                    </a:p>
                  </a:txBody>
                  <a:tcPr/>
                </a:tc>
                <a:tc>
                  <a:txBody>
                    <a:bodyPr/>
                    <a:lstStyle/>
                    <a:p>
                      <a:r>
                        <a:rPr lang="en-US" sz="1800" dirty="0">
                          <a:solidFill>
                            <a:srgbClr val="000000"/>
                          </a:solidFill>
                        </a:rPr>
                        <a:t>Makes data item</a:t>
                      </a:r>
                      <a:r>
                        <a:rPr lang="en-US" sz="1800" baseline="0" dirty="0">
                          <a:solidFill>
                            <a:srgbClr val="000000"/>
                          </a:solidFill>
                        </a:rPr>
                        <a:t> required</a:t>
                      </a:r>
                      <a:endParaRPr lang="en-US" sz="1800" dirty="0">
                        <a:solidFill>
                          <a:srgbClr val="000000"/>
                        </a:solidFill>
                      </a:endParaRPr>
                    </a:p>
                  </a:txBody>
                  <a:tcPr/>
                </a:tc>
                <a:extLst>
                  <a:ext uri="{0D108BD9-81ED-4DB2-BD59-A6C34878D82A}">
                    <a16:rowId xmlns:a16="http://schemas.microsoft.com/office/drawing/2014/main" val="10001"/>
                  </a:ext>
                </a:extLst>
              </a:tr>
              <a:tr h="354464">
                <a:tc>
                  <a:txBody>
                    <a:bodyPr/>
                    <a:lstStyle/>
                    <a:p>
                      <a:r>
                        <a:rPr lang="en-US" sz="1800" dirty="0">
                          <a:solidFill>
                            <a:srgbClr val="000000"/>
                          </a:solidFill>
                        </a:rPr>
                        <a:t>Display</a:t>
                      </a:r>
                    </a:p>
                  </a:txBody>
                  <a:tcPr/>
                </a:tc>
                <a:tc>
                  <a:txBody>
                    <a:bodyPr/>
                    <a:lstStyle/>
                    <a:p>
                      <a:r>
                        <a:rPr lang="en-US" sz="1800" dirty="0">
                          <a:solidFill>
                            <a:srgbClr val="000000"/>
                          </a:solidFill>
                        </a:rPr>
                        <a:t>Applies</a:t>
                      </a:r>
                      <a:r>
                        <a:rPr lang="en-US" sz="1800" baseline="0" dirty="0">
                          <a:solidFill>
                            <a:srgbClr val="000000"/>
                          </a:solidFill>
                        </a:rPr>
                        <a:t> friendly name to </a:t>
                      </a:r>
                      <a:r>
                        <a:rPr lang="en-US" sz="1800" baseline="0" dirty="0" err="1">
                          <a:solidFill>
                            <a:srgbClr val="000000"/>
                          </a:solidFill>
                        </a:rPr>
                        <a:t>labes</a:t>
                      </a:r>
                      <a:endParaRPr lang="en-US" sz="1800" dirty="0">
                        <a:solidFill>
                          <a:srgbClr val="000000"/>
                        </a:solidFill>
                      </a:endParaRPr>
                    </a:p>
                  </a:txBody>
                  <a:tcPr/>
                </a:tc>
                <a:extLst>
                  <a:ext uri="{0D108BD9-81ED-4DB2-BD59-A6C34878D82A}">
                    <a16:rowId xmlns:a16="http://schemas.microsoft.com/office/drawing/2014/main" val="10002"/>
                  </a:ext>
                </a:extLst>
              </a:tr>
              <a:tr h="341805">
                <a:tc>
                  <a:txBody>
                    <a:bodyPr/>
                    <a:lstStyle/>
                    <a:p>
                      <a:r>
                        <a:rPr lang="en-US" sz="1800" dirty="0">
                          <a:solidFill>
                            <a:srgbClr val="000000"/>
                          </a:solidFill>
                        </a:rPr>
                        <a:t>Min/Max Length</a:t>
                      </a:r>
                    </a:p>
                  </a:txBody>
                  <a:tcPr/>
                </a:tc>
                <a:tc>
                  <a:txBody>
                    <a:bodyPr/>
                    <a:lstStyle/>
                    <a:p>
                      <a:r>
                        <a:rPr lang="en-US" sz="1800" dirty="0">
                          <a:solidFill>
                            <a:srgbClr val="000000"/>
                          </a:solidFill>
                        </a:rPr>
                        <a:t>Applies</a:t>
                      </a:r>
                      <a:r>
                        <a:rPr lang="en-US" sz="1800" baseline="0" dirty="0">
                          <a:solidFill>
                            <a:srgbClr val="000000"/>
                          </a:solidFill>
                        </a:rPr>
                        <a:t> max/min length to data</a:t>
                      </a:r>
                      <a:endParaRPr lang="en-US" sz="1800" dirty="0">
                        <a:solidFill>
                          <a:srgbClr val="000000"/>
                        </a:solidFill>
                      </a:endParaRPr>
                    </a:p>
                  </a:txBody>
                  <a:tcPr/>
                </a:tc>
                <a:extLst>
                  <a:ext uri="{0D108BD9-81ED-4DB2-BD59-A6C34878D82A}">
                    <a16:rowId xmlns:a16="http://schemas.microsoft.com/office/drawing/2014/main" val="10003"/>
                  </a:ext>
                </a:extLst>
              </a:tr>
              <a:tr h="341805">
                <a:tc>
                  <a:txBody>
                    <a:bodyPr/>
                    <a:lstStyle/>
                    <a:p>
                      <a:r>
                        <a:rPr lang="en-US" sz="1800" dirty="0" err="1">
                          <a:solidFill>
                            <a:srgbClr val="000000"/>
                          </a:solidFill>
                        </a:rPr>
                        <a:t>DisplayFormat</a:t>
                      </a:r>
                      <a:endParaRPr lang="en-US" sz="1800" dirty="0">
                        <a:solidFill>
                          <a:srgbClr val="000000"/>
                        </a:solidFill>
                      </a:endParaRPr>
                    </a:p>
                  </a:txBody>
                  <a:tcPr/>
                </a:tc>
                <a:tc>
                  <a:txBody>
                    <a:bodyPr/>
                    <a:lstStyle/>
                    <a:p>
                      <a:r>
                        <a:rPr lang="en-US" sz="1800" dirty="0">
                          <a:solidFill>
                            <a:srgbClr val="000000"/>
                          </a:solidFill>
                        </a:rPr>
                        <a:t>Applies </a:t>
                      </a:r>
                      <a:r>
                        <a:rPr lang="en-US" sz="1800" dirty="0" err="1">
                          <a:solidFill>
                            <a:srgbClr val="000000"/>
                          </a:solidFill>
                        </a:rPr>
                        <a:t>DataFormatString</a:t>
                      </a:r>
                      <a:r>
                        <a:rPr lang="en-US" sz="1800" baseline="0" dirty="0">
                          <a:solidFill>
                            <a:srgbClr val="000000"/>
                          </a:solidFill>
                        </a:rPr>
                        <a:t> to data</a:t>
                      </a:r>
                      <a:endParaRPr lang="en-US" sz="1800" dirty="0">
                        <a:solidFill>
                          <a:srgbClr val="000000"/>
                        </a:solidFill>
                      </a:endParaRPr>
                    </a:p>
                  </a:txBody>
                  <a:tcPr/>
                </a:tc>
                <a:extLst>
                  <a:ext uri="{0D108BD9-81ED-4DB2-BD59-A6C34878D82A}">
                    <a16:rowId xmlns:a16="http://schemas.microsoft.com/office/drawing/2014/main" val="10004"/>
                  </a:ext>
                </a:extLst>
              </a:tr>
              <a:tr h="341805">
                <a:tc>
                  <a:txBody>
                    <a:bodyPr/>
                    <a:lstStyle/>
                    <a:p>
                      <a:r>
                        <a:rPr lang="en-US" sz="1800" dirty="0" err="1">
                          <a:solidFill>
                            <a:srgbClr val="000000"/>
                          </a:solidFill>
                        </a:rPr>
                        <a:t>RegularExpression</a:t>
                      </a:r>
                      <a:endParaRPr lang="en-US" sz="1800" dirty="0">
                        <a:solidFill>
                          <a:srgbClr val="000000"/>
                        </a:solidFill>
                      </a:endParaRPr>
                    </a:p>
                  </a:txBody>
                  <a:tcPr/>
                </a:tc>
                <a:tc>
                  <a:txBody>
                    <a:bodyPr/>
                    <a:lstStyle/>
                    <a:p>
                      <a:r>
                        <a:rPr lang="en-US" sz="1800" dirty="0">
                          <a:solidFill>
                            <a:srgbClr val="000000"/>
                          </a:solidFill>
                        </a:rPr>
                        <a:t>Applies regular</a:t>
                      </a:r>
                      <a:r>
                        <a:rPr lang="en-US" sz="1800" baseline="0" dirty="0">
                          <a:solidFill>
                            <a:srgbClr val="000000"/>
                          </a:solidFill>
                        </a:rPr>
                        <a:t> expression to data</a:t>
                      </a:r>
                      <a:endParaRPr lang="en-US" sz="1800" dirty="0">
                        <a:solidFill>
                          <a:srgbClr val="000000"/>
                        </a:solidFill>
                      </a:endParaRPr>
                    </a:p>
                  </a:txBody>
                  <a:tcPr/>
                </a:tc>
                <a:extLst>
                  <a:ext uri="{0D108BD9-81ED-4DB2-BD59-A6C34878D82A}">
                    <a16:rowId xmlns:a16="http://schemas.microsoft.com/office/drawing/2014/main" val="10005"/>
                  </a:ext>
                </a:extLst>
              </a:tr>
              <a:tr h="341805">
                <a:tc>
                  <a:txBody>
                    <a:bodyPr/>
                    <a:lstStyle/>
                    <a:p>
                      <a:r>
                        <a:rPr lang="en-US" sz="1800" dirty="0" err="1">
                          <a:solidFill>
                            <a:srgbClr val="000000"/>
                          </a:solidFill>
                        </a:rPr>
                        <a:t>DataType</a:t>
                      </a:r>
                      <a:endParaRPr lang="en-US" sz="1800" dirty="0">
                        <a:solidFill>
                          <a:srgbClr val="000000"/>
                        </a:solidFill>
                      </a:endParaRPr>
                    </a:p>
                  </a:txBody>
                  <a:tcPr/>
                </a:tc>
                <a:tc>
                  <a:txBody>
                    <a:bodyPr/>
                    <a:lstStyle/>
                    <a:p>
                      <a:r>
                        <a:rPr lang="en-US" sz="1800" dirty="0">
                          <a:solidFill>
                            <a:srgbClr val="000000"/>
                          </a:solidFill>
                        </a:rPr>
                        <a:t>Applies specific data type to data</a:t>
                      </a:r>
                    </a:p>
                  </a:txBody>
                  <a:tcPr/>
                </a:tc>
                <a:extLst>
                  <a:ext uri="{0D108BD9-81ED-4DB2-BD59-A6C34878D82A}">
                    <a16:rowId xmlns:a16="http://schemas.microsoft.com/office/drawing/2014/main" val="10006"/>
                  </a:ext>
                </a:extLst>
              </a:tr>
              <a:tr h="462069">
                <a:tc>
                  <a:txBody>
                    <a:bodyPr/>
                    <a:lstStyle/>
                    <a:p>
                      <a:r>
                        <a:rPr lang="en-US" sz="1800" dirty="0" err="1">
                          <a:solidFill>
                            <a:srgbClr val="000000"/>
                          </a:solidFill>
                        </a:rPr>
                        <a:t>ReadOnly</a:t>
                      </a:r>
                      <a:endParaRPr lang="en-US" sz="1800" dirty="0">
                        <a:solidFill>
                          <a:srgbClr val="000000"/>
                        </a:solidFill>
                      </a:endParaRPr>
                    </a:p>
                  </a:txBody>
                  <a:tcPr/>
                </a:tc>
                <a:tc>
                  <a:txBody>
                    <a:bodyPr/>
                    <a:lstStyle/>
                    <a:p>
                      <a:r>
                        <a:rPr lang="en-US" sz="1800" dirty="0">
                          <a:solidFill>
                            <a:srgbClr val="000000"/>
                          </a:solidFill>
                        </a:rPr>
                        <a:t>Makes data item read-only</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0596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Client-Side Validation</a:t>
            </a:r>
          </a:p>
        </p:txBody>
      </p:sp>
      <p:sp>
        <p:nvSpPr>
          <p:cNvPr id="4" name="Content Placeholder 4"/>
          <p:cNvSpPr>
            <a:spLocks noGrp="1"/>
          </p:cNvSpPr>
          <p:nvPr>
            <p:ph idx="4294967295"/>
          </p:nvPr>
        </p:nvSpPr>
        <p:spPr>
          <a:xfrm>
            <a:off x="1908048" y="1034058"/>
            <a:ext cx="8229600" cy="3323987"/>
          </a:xfrm>
          <a:prstGeom prst="rect">
            <a:avLst/>
          </a:prstGeom>
        </p:spPr>
        <p:txBody>
          <a:bodyPr/>
          <a:lstStyle/>
          <a:p>
            <a:r>
              <a:rPr lang="en-US" sz="2400" dirty="0"/>
              <a:t>Automatically generated for you </a:t>
            </a:r>
          </a:p>
          <a:p>
            <a:r>
              <a:rPr lang="en-US" sz="2400" dirty="0"/>
              <a:t>Implements </a:t>
            </a:r>
            <a:r>
              <a:rPr lang="en-US" sz="2400" dirty="0">
                <a:solidFill>
                  <a:srgbClr val="FF0000"/>
                </a:solidFill>
                <a:latin typeface="Segoe Print" pitchFamily="2" charset="0"/>
              </a:rPr>
              <a:t>Unobtrusive JavaScript</a:t>
            </a:r>
          </a:p>
          <a:p>
            <a:pPr lvl="1"/>
            <a:r>
              <a:rPr lang="en-US" sz="2200" dirty="0"/>
              <a:t>JavaScript not emitted into HTML</a:t>
            </a:r>
          </a:p>
          <a:p>
            <a:pPr lvl="1"/>
            <a:r>
              <a:rPr lang="en-US" sz="2200" dirty="0"/>
              <a:t>Leverages JQuery validation files</a:t>
            </a:r>
          </a:p>
          <a:p>
            <a:pPr lvl="1"/>
            <a:r>
              <a:rPr lang="en-US" sz="2200" dirty="0"/>
              <a:t>HTML smaller and less cluttered</a:t>
            </a:r>
          </a:p>
          <a:p>
            <a:r>
              <a:rPr lang="en-US" sz="2400" dirty="0"/>
              <a:t>By default, validation helpers in MVC use  </a:t>
            </a:r>
            <a:r>
              <a:rPr lang="en-US" sz="2400" dirty="0" err="1"/>
              <a:t>jQueryValidate</a:t>
            </a:r>
            <a:r>
              <a:rPr lang="en-US" sz="2400" dirty="0"/>
              <a:t> plugin</a:t>
            </a:r>
          </a:p>
          <a:p>
            <a:r>
              <a:rPr lang="en-US" sz="2400" dirty="0"/>
              <a:t>Configured in Web.Config file…</a:t>
            </a:r>
          </a:p>
        </p:txBody>
      </p:sp>
      <p:sp>
        <p:nvSpPr>
          <p:cNvPr id="5" name="Rounded Rectangle 4"/>
          <p:cNvSpPr/>
          <p:nvPr/>
        </p:nvSpPr>
        <p:spPr>
          <a:xfrm>
            <a:off x="1888160" y="4477313"/>
            <a:ext cx="8607872" cy="1500843"/>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dirty="0">
                <a:solidFill>
                  <a:srgbClr val="000000"/>
                </a:solidFill>
              </a:rPr>
              <a:t>&lt;</a:t>
            </a:r>
            <a:r>
              <a:rPr lang="en-US" dirty="0" err="1">
                <a:solidFill>
                  <a:srgbClr val="C00000"/>
                </a:solidFill>
              </a:rPr>
              <a:t>appSettings</a:t>
            </a:r>
            <a:r>
              <a:rPr lang="en-US" dirty="0">
                <a:solidFill>
                  <a:srgbClr val="000000"/>
                </a:solidFill>
              </a:rPr>
              <a:t>&gt;   </a:t>
            </a:r>
          </a:p>
          <a:p>
            <a:pPr defTabSz="685848" fontAlgn="base">
              <a:spcBef>
                <a:spcPct val="0"/>
              </a:spcBef>
              <a:spcAft>
                <a:spcPct val="0"/>
              </a:spcAft>
            </a:pPr>
            <a:r>
              <a:rPr lang="en-US" dirty="0">
                <a:solidFill>
                  <a:srgbClr val="000000"/>
                </a:solidFill>
              </a:rPr>
              <a:t>  &lt;</a:t>
            </a:r>
            <a:r>
              <a:rPr lang="en-US" dirty="0">
                <a:solidFill>
                  <a:srgbClr val="C00000"/>
                </a:solidFill>
              </a:rPr>
              <a:t>add</a:t>
            </a:r>
            <a:r>
              <a:rPr lang="en-US" dirty="0">
                <a:solidFill>
                  <a:srgbClr val="000000"/>
                </a:solidFill>
              </a:rPr>
              <a:t> </a:t>
            </a:r>
            <a:r>
              <a:rPr lang="en-US" dirty="0">
                <a:solidFill>
                  <a:srgbClr val="FF0000"/>
                </a:solidFill>
              </a:rPr>
              <a:t>key</a:t>
            </a:r>
            <a:r>
              <a:rPr lang="en-US" dirty="0">
                <a:solidFill>
                  <a:srgbClr val="1008AA"/>
                </a:solidFill>
              </a:rPr>
              <a:t>="</a:t>
            </a:r>
            <a:r>
              <a:rPr lang="en-US" dirty="0" err="1">
                <a:solidFill>
                  <a:srgbClr val="1008AA"/>
                </a:solidFill>
              </a:rPr>
              <a:t>ClientValidationEnabled</a:t>
            </a:r>
            <a:r>
              <a:rPr lang="en-US" dirty="0">
                <a:solidFill>
                  <a:srgbClr val="1008AA"/>
                </a:solidFill>
              </a:rPr>
              <a:t>"</a:t>
            </a:r>
            <a:r>
              <a:rPr lang="en-US" dirty="0">
                <a:solidFill>
                  <a:srgbClr val="000000"/>
                </a:solidFill>
              </a:rPr>
              <a:t> </a:t>
            </a:r>
            <a:r>
              <a:rPr lang="en-US" dirty="0">
                <a:solidFill>
                  <a:srgbClr val="FF0000"/>
                </a:solidFill>
              </a:rPr>
              <a:t>value</a:t>
            </a:r>
            <a:r>
              <a:rPr lang="en-US" dirty="0">
                <a:solidFill>
                  <a:srgbClr val="1008AA"/>
                </a:solidFill>
              </a:rPr>
              <a:t>="true"</a:t>
            </a:r>
            <a:r>
              <a:rPr lang="en-US" dirty="0">
                <a:solidFill>
                  <a:srgbClr val="000000"/>
                </a:solidFill>
              </a:rPr>
              <a:t>/&gt;     </a:t>
            </a:r>
          </a:p>
          <a:p>
            <a:pPr defTabSz="685848" fontAlgn="base">
              <a:spcBef>
                <a:spcPct val="0"/>
              </a:spcBef>
              <a:spcAft>
                <a:spcPct val="0"/>
              </a:spcAft>
            </a:pPr>
            <a:r>
              <a:rPr lang="en-US" dirty="0">
                <a:solidFill>
                  <a:srgbClr val="000000"/>
                </a:solidFill>
              </a:rPr>
              <a:t>  &lt;</a:t>
            </a:r>
            <a:r>
              <a:rPr lang="en-US" dirty="0">
                <a:solidFill>
                  <a:srgbClr val="C00000"/>
                </a:solidFill>
              </a:rPr>
              <a:t>add</a:t>
            </a:r>
            <a:r>
              <a:rPr lang="en-US" dirty="0">
                <a:solidFill>
                  <a:srgbClr val="000000"/>
                </a:solidFill>
              </a:rPr>
              <a:t> </a:t>
            </a:r>
            <a:r>
              <a:rPr lang="en-US" dirty="0">
                <a:solidFill>
                  <a:srgbClr val="FF0000"/>
                </a:solidFill>
              </a:rPr>
              <a:t>key</a:t>
            </a:r>
            <a:r>
              <a:rPr lang="en-US" dirty="0">
                <a:solidFill>
                  <a:srgbClr val="1008AA"/>
                </a:solidFill>
              </a:rPr>
              <a:t>="</a:t>
            </a:r>
            <a:r>
              <a:rPr lang="en-US" dirty="0" err="1">
                <a:solidFill>
                  <a:srgbClr val="1008AA"/>
                </a:solidFill>
              </a:rPr>
              <a:t>UnobtrusiveJavaScriptEnabled</a:t>
            </a:r>
            <a:r>
              <a:rPr lang="en-US" dirty="0">
                <a:solidFill>
                  <a:srgbClr val="1008AA"/>
                </a:solidFill>
              </a:rPr>
              <a:t>"</a:t>
            </a:r>
            <a:r>
              <a:rPr lang="en-US" dirty="0">
                <a:solidFill>
                  <a:srgbClr val="000000"/>
                </a:solidFill>
              </a:rPr>
              <a:t> </a:t>
            </a:r>
            <a:r>
              <a:rPr lang="en-US" dirty="0">
                <a:solidFill>
                  <a:srgbClr val="FF0000"/>
                </a:solidFill>
              </a:rPr>
              <a:t>value</a:t>
            </a:r>
            <a:r>
              <a:rPr lang="en-US" dirty="0">
                <a:solidFill>
                  <a:srgbClr val="1008AA"/>
                </a:solidFill>
              </a:rPr>
              <a:t>="true"</a:t>
            </a:r>
            <a:r>
              <a:rPr lang="en-US" dirty="0">
                <a:solidFill>
                  <a:srgbClr val="000000"/>
                </a:solidFill>
              </a:rPr>
              <a:t>/&gt;   </a:t>
            </a:r>
          </a:p>
          <a:p>
            <a:pPr defTabSz="685848" fontAlgn="base">
              <a:spcBef>
                <a:spcPct val="0"/>
              </a:spcBef>
              <a:spcAft>
                <a:spcPct val="0"/>
              </a:spcAft>
            </a:pPr>
            <a:r>
              <a:rPr lang="en-US" dirty="0">
                <a:solidFill>
                  <a:srgbClr val="000000"/>
                </a:solidFill>
              </a:rPr>
              <a:t>&lt;/</a:t>
            </a:r>
            <a:r>
              <a:rPr lang="en-US" dirty="0" err="1">
                <a:solidFill>
                  <a:srgbClr val="FF0000"/>
                </a:solidFill>
              </a:rPr>
              <a:t>appSettings</a:t>
            </a:r>
            <a:r>
              <a:rPr lang="en-US" dirty="0">
                <a:solidFill>
                  <a:srgbClr val="000000"/>
                </a:solidFill>
              </a:rPr>
              <a:t>&gt; </a:t>
            </a:r>
            <a:endParaRPr lang="en-US" sz="1400" dirty="0">
              <a:solidFill>
                <a:srgbClr val="000000"/>
              </a:solidFill>
            </a:endParaRPr>
          </a:p>
        </p:txBody>
      </p:sp>
    </p:spTree>
    <p:extLst>
      <p:ext uri="{BB962C8B-B14F-4D97-AF65-F5344CB8AC3E}">
        <p14:creationId xmlns:p14="http://schemas.microsoft.com/office/powerpoint/2010/main" val="217921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a:spLocks noGrp="1"/>
          </p:cNvSpPr>
          <p:nvPr>
            <p:ph idx="4294967295"/>
          </p:nvPr>
        </p:nvSpPr>
        <p:spPr>
          <a:xfrm>
            <a:off x="1908048" y="983806"/>
            <a:ext cx="8587984" cy="4585871"/>
          </a:xfrm>
          <a:prstGeom prst="rect">
            <a:avLst/>
          </a:prstGeom>
        </p:spPr>
        <p:txBody>
          <a:bodyPr/>
          <a:lstStyle/>
          <a:p>
            <a:r>
              <a:rPr lang="en-US" dirty="0"/>
              <a:t>Some validation impractical from client side…</a:t>
            </a:r>
          </a:p>
          <a:p>
            <a:pPr lvl="1"/>
            <a:r>
              <a:rPr lang="en-US" dirty="0"/>
              <a:t>Example: Database lookup</a:t>
            </a:r>
          </a:p>
          <a:p>
            <a:r>
              <a:rPr lang="en-US" dirty="0"/>
              <a:t>MVC 3 supports new feature: </a:t>
            </a:r>
            <a:r>
              <a:rPr lang="en-US" dirty="0">
                <a:solidFill>
                  <a:srgbClr val="C00000"/>
                </a:solidFill>
                <a:latin typeface="Segoe Print" pitchFamily="2" charset="0"/>
              </a:rPr>
              <a:t>Remote Validation</a:t>
            </a:r>
          </a:p>
          <a:p>
            <a:r>
              <a:rPr lang="en-US" dirty="0"/>
              <a:t>Leverages </a:t>
            </a:r>
            <a:r>
              <a:rPr lang="en-US" dirty="0" err="1"/>
              <a:t>jQuery</a:t>
            </a:r>
            <a:r>
              <a:rPr lang="en-US" dirty="0"/>
              <a:t> plug-in</a:t>
            </a:r>
          </a:p>
          <a:p>
            <a:r>
              <a:rPr lang="en-US" dirty="0"/>
              <a:t>Automatically implements server side validation with Ajax service calls</a:t>
            </a:r>
          </a:p>
          <a:p>
            <a:r>
              <a:rPr lang="en-US" dirty="0"/>
              <a:t>Returns JSON result</a:t>
            </a:r>
          </a:p>
          <a:p>
            <a:pPr marL="274320" lvl="1" indent="0">
              <a:buNone/>
            </a:pPr>
            <a:endParaRPr lang="en-US" sz="2800" dirty="0"/>
          </a:p>
          <a:p>
            <a:pPr marL="274320" lvl="1" indent="0">
              <a:spcBef>
                <a:spcPts val="0"/>
              </a:spcBef>
              <a:buNone/>
            </a:pPr>
            <a:endParaRPr lang="en-US" sz="1600" dirty="0">
              <a:solidFill>
                <a:srgbClr val="000000"/>
              </a:solidFill>
              <a:latin typeface="Courier New" pitchFamily="49" charset="0"/>
              <a:cs typeface="Courier New" pitchFamily="49" charset="0"/>
            </a:endParaRPr>
          </a:p>
          <a:p>
            <a:pPr marL="274320" lvl="1" indent="0">
              <a:spcBef>
                <a:spcPts val="0"/>
              </a:spcBef>
              <a:buNone/>
            </a:pPr>
            <a:endParaRPr lang="en-US" sz="1600" dirty="0">
              <a:solidFill>
                <a:srgbClr val="000000"/>
              </a:solidFill>
              <a:latin typeface="Courier New" pitchFamily="49" charset="0"/>
              <a:cs typeface="Courier New" pitchFamily="49" charset="0"/>
            </a:endParaRPr>
          </a:p>
          <a:p>
            <a:pPr marL="274320" lvl="1" indent="0">
              <a:spcBef>
                <a:spcPts val="0"/>
              </a:spcBef>
              <a:buNone/>
            </a:pPr>
            <a:endParaRPr lang="en-US" sz="1600" dirty="0">
              <a:solidFill>
                <a:srgbClr val="000000"/>
              </a:solidFill>
              <a:latin typeface="Courier New" pitchFamily="49" charset="0"/>
              <a:cs typeface="Courier New" pitchFamily="49" charset="0"/>
            </a:endParaRPr>
          </a:p>
        </p:txBody>
      </p:sp>
      <p:sp>
        <p:nvSpPr>
          <p:cNvPr id="2" name="Title 1"/>
          <p:cNvSpPr>
            <a:spLocks noGrp="1"/>
          </p:cNvSpPr>
          <p:nvPr>
            <p:ph type="title"/>
          </p:nvPr>
        </p:nvSpPr>
        <p:spPr/>
        <p:txBody>
          <a:bodyPr>
            <a:normAutofit fontScale="90000"/>
          </a:bodyPr>
          <a:lstStyle/>
          <a:p>
            <a:r>
              <a:rPr lang="en-US" dirty="0"/>
              <a:t>Remote Validation</a:t>
            </a:r>
          </a:p>
        </p:txBody>
      </p:sp>
      <p:sp>
        <p:nvSpPr>
          <p:cNvPr id="6" name="Rounded Rectangle 5"/>
          <p:cNvSpPr/>
          <p:nvPr/>
        </p:nvSpPr>
        <p:spPr>
          <a:xfrm>
            <a:off x="1778831" y="4474483"/>
            <a:ext cx="8607872" cy="947088"/>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dirty="0">
                <a:solidFill>
                  <a:srgbClr val="000000"/>
                </a:solidFill>
              </a:rPr>
              <a:t>[Remote(</a:t>
            </a:r>
            <a:r>
              <a:rPr lang="en-US" dirty="0">
                <a:solidFill>
                  <a:srgbClr val="C00000"/>
                </a:solidFill>
              </a:rPr>
              <a:t>”</a:t>
            </a:r>
            <a:r>
              <a:rPr lang="en-US" dirty="0" err="1">
                <a:solidFill>
                  <a:srgbClr val="C00000"/>
                </a:solidFill>
              </a:rPr>
              <a:t>LookUpUserName</a:t>
            </a:r>
            <a:r>
              <a:rPr lang="en-US" dirty="0">
                <a:solidFill>
                  <a:srgbClr val="C00000"/>
                </a:solidFill>
              </a:rPr>
              <a:t>”</a:t>
            </a:r>
            <a:r>
              <a:rPr lang="en-US" dirty="0">
                <a:solidFill>
                  <a:srgbClr val="000000"/>
                </a:solidFill>
              </a:rPr>
              <a:t> , </a:t>
            </a:r>
            <a:r>
              <a:rPr lang="en-US" dirty="0" err="1">
                <a:solidFill>
                  <a:srgbClr val="000000"/>
                </a:solidFill>
              </a:rPr>
              <a:t>ErrorMessage</a:t>
            </a:r>
            <a:r>
              <a:rPr lang="en-US" dirty="0">
                <a:solidFill>
                  <a:srgbClr val="000000"/>
                </a:solidFill>
              </a:rPr>
              <a:t>=</a:t>
            </a:r>
            <a:r>
              <a:rPr lang="en-US" dirty="0">
                <a:solidFill>
                  <a:srgbClr val="C00000"/>
                </a:solidFill>
              </a:rPr>
              <a:t>”Invalid User Name”</a:t>
            </a:r>
            <a:r>
              <a:rPr lang="en-US" dirty="0">
                <a:solidFill>
                  <a:srgbClr val="000000"/>
                </a:solidFill>
              </a:rPr>
              <a:t> )]   </a:t>
            </a:r>
          </a:p>
          <a:p>
            <a:pPr defTabSz="685848" fontAlgn="base">
              <a:spcBef>
                <a:spcPct val="0"/>
              </a:spcBef>
              <a:spcAft>
                <a:spcPct val="0"/>
              </a:spcAft>
            </a:pPr>
            <a:r>
              <a:rPr lang="en-US" dirty="0">
                <a:solidFill>
                  <a:srgbClr val="1008AA"/>
                </a:solidFill>
              </a:rPr>
              <a:t>public string  </a:t>
            </a:r>
            <a:r>
              <a:rPr lang="en-US" dirty="0" err="1">
                <a:solidFill>
                  <a:srgbClr val="000000"/>
                </a:solidFill>
              </a:rPr>
              <a:t>UserName</a:t>
            </a:r>
            <a:r>
              <a:rPr lang="en-US" dirty="0">
                <a:solidFill>
                  <a:srgbClr val="000000"/>
                </a:solidFill>
              </a:rPr>
              <a:t> { </a:t>
            </a:r>
            <a:r>
              <a:rPr lang="en-US" dirty="0">
                <a:solidFill>
                  <a:srgbClr val="1008AA"/>
                </a:solidFill>
              </a:rPr>
              <a:t>get</a:t>
            </a:r>
            <a:r>
              <a:rPr lang="en-US" dirty="0">
                <a:solidFill>
                  <a:srgbClr val="000000"/>
                </a:solidFill>
              </a:rPr>
              <a:t>; </a:t>
            </a:r>
            <a:r>
              <a:rPr lang="en-US" dirty="0">
                <a:solidFill>
                  <a:srgbClr val="1008AA"/>
                </a:solidFill>
              </a:rPr>
              <a:t>set</a:t>
            </a:r>
            <a:r>
              <a:rPr lang="en-US" dirty="0">
                <a:solidFill>
                  <a:srgbClr val="000000"/>
                </a:solidFill>
              </a:rPr>
              <a:t>; }</a:t>
            </a:r>
            <a:endParaRPr lang="en-US" sz="1400" dirty="0">
              <a:solidFill>
                <a:srgbClr val="000000"/>
              </a:solidFill>
            </a:endParaRPr>
          </a:p>
        </p:txBody>
      </p:sp>
    </p:spTree>
    <p:extLst>
      <p:ext uri="{BB962C8B-B14F-4D97-AF65-F5344CB8AC3E}">
        <p14:creationId xmlns:p14="http://schemas.microsoft.com/office/powerpoint/2010/main" val="10557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FILTERS</a:t>
            </a:r>
            <a:endParaRPr lang="en-US" sz="9600" b="1" dirty="0">
              <a:solidFill>
                <a:srgbClr val="C00000"/>
              </a:solidFill>
            </a:endParaRPr>
          </a:p>
        </p:txBody>
      </p:sp>
    </p:spTree>
    <p:extLst>
      <p:ext uri="{BB962C8B-B14F-4D97-AF65-F5344CB8AC3E}">
        <p14:creationId xmlns:p14="http://schemas.microsoft.com/office/powerpoint/2010/main" val="278401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951D-4C1A-4060-B9AC-C561E20223CE}"/>
              </a:ext>
            </a:extLst>
          </p:cNvPr>
          <p:cNvSpPr>
            <a:spLocks noGrp="1"/>
          </p:cNvSpPr>
          <p:nvPr>
            <p:ph type="title"/>
          </p:nvPr>
        </p:nvSpPr>
        <p:spPr/>
        <p:txBody>
          <a:bodyPr/>
          <a:lstStyle/>
          <a:p>
            <a:r>
              <a:rPr lang="en-US" dirty="0"/>
              <a:t>Housekeeping…</a:t>
            </a:r>
          </a:p>
        </p:txBody>
      </p:sp>
      <p:pic>
        <p:nvPicPr>
          <p:cNvPr id="1028" name="Picture 4" descr="See the source image">
            <a:extLst>
              <a:ext uri="{FF2B5EF4-FFF2-40B4-BE49-F238E27FC236}">
                <a16:creationId xmlns:a16="http://schemas.microsoft.com/office/drawing/2014/main" id="{3850CD96-0CFE-4E31-8CF4-0E9ED9868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9810"/>
            <a:ext cx="12192000" cy="5828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5516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Filters</a:t>
            </a:r>
          </a:p>
        </p:txBody>
      </p:sp>
      <p:sp>
        <p:nvSpPr>
          <p:cNvPr id="7" name="Content Placeholder 2"/>
          <p:cNvSpPr>
            <a:spLocks noGrp="1"/>
          </p:cNvSpPr>
          <p:nvPr>
            <p:ph idx="4294967295"/>
          </p:nvPr>
        </p:nvSpPr>
        <p:spPr>
          <a:xfrm>
            <a:off x="2057400" y="933031"/>
            <a:ext cx="8229600" cy="5278368"/>
          </a:xfrm>
          <a:prstGeom prst="rect">
            <a:avLst/>
          </a:prstGeom>
        </p:spPr>
        <p:txBody>
          <a:bodyPr/>
          <a:lstStyle/>
          <a:p>
            <a:r>
              <a:rPr lang="en-US" dirty="0"/>
              <a:t>Additional behavior, built-in or custom, that attach to controllers or action methods that </a:t>
            </a:r>
            <a:r>
              <a:rPr lang="en-US" dirty="0">
                <a:solidFill>
                  <a:srgbClr val="C00000"/>
                </a:solidFill>
                <a:latin typeface="Segoe Print" pitchFamily="2" charset="0"/>
              </a:rPr>
              <a:t>declaratively</a:t>
            </a:r>
            <a:r>
              <a:rPr lang="en-US" dirty="0">
                <a:solidFill>
                  <a:srgbClr val="C00000"/>
                </a:solidFill>
              </a:rPr>
              <a:t> </a:t>
            </a:r>
            <a:r>
              <a:rPr lang="en-US" dirty="0"/>
              <a:t>extend functionality without changing code…</a:t>
            </a:r>
          </a:p>
          <a:p>
            <a:pPr lvl="1"/>
            <a:r>
              <a:rPr lang="en-US" sz="1800" u="sng" dirty="0"/>
              <a:t>Authorization Filters</a:t>
            </a:r>
          </a:p>
          <a:p>
            <a:pPr lvl="2"/>
            <a:r>
              <a:rPr lang="en-US" sz="1600" dirty="0"/>
              <a:t>Make security decisions before executing action method code</a:t>
            </a:r>
          </a:p>
          <a:p>
            <a:pPr lvl="1"/>
            <a:r>
              <a:rPr lang="en-US" sz="1800" u="sng" dirty="0"/>
              <a:t>Action Filters</a:t>
            </a:r>
          </a:p>
          <a:p>
            <a:pPr lvl="2"/>
            <a:r>
              <a:rPr lang="en-US" sz="1600" dirty="0"/>
              <a:t>Invoked before/after action method code execution</a:t>
            </a:r>
          </a:p>
          <a:p>
            <a:pPr lvl="2"/>
            <a:r>
              <a:rPr lang="en-US" sz="1600" dirty="0"/>
              <a:t>Inspect operation allowing for conditional or additional processing</a:t>
            </a:r>
          </a:p>
          <a:p>
            <a:pPr lvl="1"/>
            <a:r>
              <a:rPr lang="en-US" sz="1800" u="sng" dirty="0"/>
              <a:t>Result Filters</a:t>
            </a:r>
          </a:p>
          <a:p>
            <a:pPr lvl="2"/>
            <a:r>
              <a:rPr lang="en-US" sz="1600" dirty="0"/>
              <a:t>Invoked before/after action result code execution</a:t>
            </a:r>
          </a:p>
          <a:p>
            <a:pPr lvl="2"/>
            <a:r>
              <a:rPr lang="en-US" sz="1600" dirty="0"/>
              <a:t>Inspect return values, cancel operation or perform additional processing</a:t>
            </a:r>
          </a:p>
          <a:p>
            <a:pPr lvl="1"/>
            <a:r>
              <a:rPr lang="en-US" sz="1800" u="sng" dirty="0"/>
              <a:t>Action Selectors</a:t>
            </a:r>
          </a:p>
          <a:p>
            <a:pPr lvl="2"/>
            <a:r>
              <a:rPr lang="en-US" sz="1600" dirty="0"/>
              <a:t>Selects the action method that will be invoked</a:t>
            </a:r>
            <a:endParaRPr lang="en-US" sz="1600" u="sng" dirty="0"/>
          </a:p>
          <a:p>
            <a:pPr lvl="1"/>
            <a:r>
              <a:rPr lang="en-US" sz="1800" u="sng" dirty="0"/>
              <a:t>Exception Filters</a:t>
            </a:r>
          </a:p>
          <a:p>
            <a:pPr lvl="2"/>
            <a:r>
              <a:rPr lang="en-US" sz="1600" dirty="0"/>
              <a:t>Executes when unhandled exception is raised</a:t>
            </a:r>
          </a:p>
          <a:p>
            <a:pPr lvl="2"/>
            <a:r>
              <a:rPr lang="en-US" sz="1600" dirty="0"/>
              <a:t>Great for implementing logging and rendering a custom error view</a:t>
            </a:r>
            <a:endParaRPr lang="en-US" dirty="0"/>
          </a:p>
        </p:txBody>
      </p:sp>
    </p:spTree>
    <p:extLst>
      <p:ext uri="{BB962C8B-B14F-4D97-AF65-F5344CB8AC3E}">
        <p14:creationId xmlns:p14="http://schemas.microsoft.com/office/powerpoint/2010/main" val="349596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312480" y="3103436"/>
            <a:ext cx="7355840" cy="95040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&lt;authentication mode="Forms"&gt;</a:t>
            </a:r>
          </a:p>
          <a:p>
            <a:r>
              <a:rPr lang="en-US" dirty="0">
                <a:solidFill>
                  <a:srgbClr val="000000"/>
                </a:solidFill>
              </a:rPr>
              <a:t>       &lt;forms </a:t>
            </a:r>
            <a:r>
              <a:rPr lang="en-US" dirty="0" err="1">
                <a:solidFill>
                  <a:srgbClr val="000000"/>
                </a:solidFill>
              </a:rPr>
              <a:t>loginUrl</a:t>
            </a:r>
            <a:r>
              <a:rPr lang="en-US" dirty="0">
                <a:solidFill>
                  <a:srgbClr val="000000"/>
                </a:solidFill>
              </a:rPr>
              <a:t>="~/Account/</a:t>
            </a:r>
            <a:r>
              <a:rPr lang="en-US" dirty="0" err="1">
                <a:solidFill>
                  <a:srgbClr val="000000"/>
                </a:solidFill>
              </a:rPr>
              <a:t>LogOn</a:t>
            </a:r>
            <a:r>
              <a:rPr lang="en-US" dirty="0">
                <a:solidFill>
                  <a:srgbClr val="000000"/>
                </a:solidFill>
              </a:rPr>
              <a:t>" timeout="2880" /&gt;     </a:t>
            </a:r>
          </a:p>
          <a:p>
            <a:r>
              <a:rPr lang="en-US" dirty="0">
                <a:solidFill>
                  <a:srgbClr val="000000"/>
                </a:solidFill>
              </a:rPr>
              <a:t>&lt;/authentication&gt;</a:t>
            </a:r>
          </a:p>
        </p:txBody>
      </p:sp>
      <p:sp>
        <p:nvSpPr>
          <p:cNvPr id="2" name="Title 1"/>
          <p:cNvSpPr>
            <a:spLocks noGrp="1"/>
          </p:cNvSpPr>
          <p:nvPr>
            <p:ph type="title"/>
          </p:nvPr>
        </p:nvSpPr>
        <p:spPr/>
        <p:txBody>
          <a:bodyPr>
            <a:normAutofit fontScale="90000"/>
          </a:bodyPr>
          <a:lstStyle/>
          <a:p>
            <a:r>
              <a:rPr lang="en-US" dirty="0"/>
              <a:t>Authorization Filters</a:t>
            </a:r>
          </a:p>
        </p:txBody>
      </p:sp>
      <p:sp>
        <p:nvSpPr>
          <p:cNvPr id="4" name="Content Placeholder 2"/>
          <p:cNvSpPr>
            <a:spLocks noGrp="1"/>
          </p:cNvSpPr>
          <p:nvPr>
            <p:ph idx="4294967295"/>
          </p:nvPr>
        </p:nvSpPr>
        <p:spPr>
          <a:xfrm>
            <a:off x="2057400" y="858616"/>
            <a:ext cx="8011160" cy="4862870"/>
          </a:xfrm>
          <a:prstGeom prst="rect">
            <a:avLst/>
          </a:prstGeom>
        </p:spPr>
        <p:txBody>
          <a:bodyPr>
            <a:normAutofit lnSpcReduction="10000"/>
          </a:bodyPr>
          <a:lstStyle/>
          <a:p>
            <a:endParaRPr lang="en-US" dirty="0"/>
          </a:p>
          <a:p>
            <a:endParaRPr lang="en-US" dirty="0"/>
          </a:p>
          <a:p>
            <a:pPr>
              <a:spcBef>
                <a:spcPts val="1200"/>
              </a:spcBef>
            </a:pPr>
            <a:r>
              <a:rPr lang="en-US" sz="2400" dirty="0"/>
              <a:t>Built-in attribute – attach to controller or action method</a:t>
            </a:r>
          </a:p>
          <a:p>
            <a:r>
              <a:rPr lang="en-US" sz="2400" dirty="0"/>
              <a:t>Restricts access to only authenticated users</a:t>
            </a:r>
          </a:p>
          <a:p>
            <a:r>
              <a:rPr lang="en-US" sz="2400" dirty="0"/>
              <a:t>Redirects unauthenticated users to a logon page</a:t>
            </a:r>
          </a:p>
          <a:p>
            <a:endParaRPr lang="en-US" dirty="0"/>
          </a:p>
          <a:p>
            <a:endParaRPr lang="en-US" dirty="0"/>
          </a:p>
          <a:p>
            <a:endParaRPr lang="en-US" dirty="0"/>
          </a:p>
          <a:p>
            <a:pPr>
              <a:spcBef>
                <a:spcPts val="0"/>
              </a:spcBef>
            </a:pPr>
            <a:r>
              <a:rPr lang="en-US" sz="2400" dirty="0"/>
              <a:t>Optionally restrict access to users in specific role</a:t>
            </a:r>
          </a:p>
          <a:p>
            <a:pPr lvl="1"/>
            <a:r>
              <a:rPr lang="en-US" dirty="0"/>
              <a:t>[Authorize(Roles=“Admin”)]</a:t>
            </a:r>
          </a:p>
          <a:p>
            <a:pPr lvl="1"/>
            <a:r>
              <a:rPr lang="en-US" dirty="0"/>
              <a:t>User must be authenticated and member of Admin role</a:t>
            </a:r>
          </a:p>
          <a:p>
            <a:endParaRPr lang="en-US" dirty="0"/>
          </a:p>
        </p:txBody>
      </p:sp>
      <p:sp>
        <p:nvSpPr>
          <p:cNvPr id="3" name="Rounded Rectangle 2"/>
          <p:cNvSpPr/>
          <p:nvPr/>
        </p:nvSpPr>
        <p:spPr>
          <a:xfrm>
            <a:off x="2180400" y="872872"/>
            <a:ext cx="7487920" cy="680720"/>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[Authorize]         </a:t>
            </a:r>
          </a:p>
          <a:p>
            <a:r>
              <a:rPr lang="en-US" dirty="0">
                <a:solidFill>
                  <a:srgbClr val="000000"/>
                </a:solidFill>
              </a:rPr>
              <a:t>public </a:t>
            </a:r>
            <a:r>
              <a:rPr lang="en-US" dirty="0" err="1">
                <a:solidFill>
                  <a:srgbClr val="000000"/>
                </a:solidFill>
              </a:rPr>
              <a:t>ActionResult</a:t>
            </a:r>
            <a:r>
              <a:rPr lang="en-US" dirty="0">
                <a:solidFill>
                  <a:srgbClr val="000000"/>
                </a:solidFill>
              </a:rPr>
              <a:t> Create() {…} </a:t>
            </a:r>
            <a:r>
              <a:rPr lang="en-US" dirty="0"/>
              <a:t>    </a:t>
            </a:r>
          </a:p>
        </p:txBody>
      </p:sp>
      <p:sp>
        <p:nvSpPr>
          <p:cNvPr id="9" name="Rectangle 8"/>
          <p:cNvSpPr/>
          <p:nvPr/>
        </p:nvSpPr>
        <p:spPr>
          <a:xfrm>
            <a:off x="2077721" y="910752"/>
            <a:ext cx="1600200" cy="332961"/>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7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981200" y="982957"/>
            <a:ext cx="8382000" cy="6730028"/>
          </a:xfrm>
          <a:prstGeom prst="rect">
            <a:avLst/>
          </a:prstGeom>
        </p:spPr>
        <p:txBody>
          <a:bodyPr>
            <a:normAutofit/>
          </a:bodyPr>
          <a:lstStyle/>
          <a:p>
            <a:r>
              <a:rPr lang="en-US" sz="2400" dirty="0"/>
              <a:t>Extend infrastructure plumbing</a:t>
            </a:r>
            <a:endParaRPr lang="en-US" sz="2400" dirty="0">
              <a:solidFill>
                <a:srgbClr val="C00000"/>
              </a:solidFill>
              <a:latin typeface="Segoe Print" pitchFamily="2" charset="0"/>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normAutofit fontScale="90000"/>
          </a:bodyPr>
          <a:lstStyle/>
          <a:p>
            <a:r>
              <a:rPr lang="en-US" dirty="0"/>
              <a:t>More Built-In Filters</a:t>
            </a:r>
          </a:p>
        </p:txBody>
      </p:sp>
      <p:sp>
        <p:nvSpPr>
          <p:cNvPr id="11" name="Rounded Rectangle 10"/>
          <p:cNvSpPr/>
          <p:nvPr/>
        </p:nvSpPr>
        <p:spPr>
          <a:xfrm>
            <a:off x="1913437" y="1419546"/>
            <a:ext cx="8562109" cy="4030882"/>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dirty="0">
                <a:solidFill>
                  <a:srgbClr val="000000"/>
                </a:solidFill>
              </a:rPr>
              <a:t>[</a:t>
            </a:r>
            <a:r>
              <a:rPr lang="en-US" sz="1400" dirty="0" err="1">
                <a:solidFill>
                  <a:srgbClr val="F9FBA5"/>
                </a:solidFill>
              </a:rPr>
              <a:t>HandleError</a:t>
            </a:r>
            <a:r>
              <a:rPr lang="en-US" sz="1400" dirty="0">
                <a:solidFill>
                  <a:srgbClr val="000000"/>
                </a:solidFill>
              </a:rPr>
              <a:t>(</a:t>
            </a:r>
            <a:r>
              <a:rPr lang="en-US" sz="1400" dirty="0" err="1">
                <a:solidFill>
                  <a:srgbClr val="000000"/>
                </a:solidFill>
              </a:rPr>
              <a:t>ExceptionType</a:t>
            </a:r>
            <a:r>
              <a:rPr lang="en-US" sz="1400" dirty="0">
                <a:solidFill>
                  <a:srgbClr val="000000"/>
                </a:solidFill>
              </a:rPr>
              <a:t> = </a:t>
            </a:r>
            <a:r>
              <a:rPr lang="en-US" sz="1400" dirty="0" err="1">
                <a:solidFill>
                  <a:srgbClr val="000000"/>
                </a:solidFill>
              </a:rPr>
              <a:t>typeof</a:t>
            </a:r>
            <a:r>
              <a:rPr lang="en-US" sz="1400" dirty="0">
                <a:solidFill>
                  <a:srgbClr val="000000"/>
                </a:solidFill>
              </a:rPr>
              <a:t>(</a:t>
            </a:r>
            <a:r>
              <a:rPr lang="en-US" sz="1400" dirty="0" err="1">
                <a:solidFill>
                  <a:srgbClr val="000000"/>
                </a:solidFill>
              </a:rPr>
              <a:t>NullReferenceException</a:t>
            </a:r>
            <a:r>
              <a:rPr lang="en-US" sz="1400" dirty="0">
                <a:solidFill>
                  <a:srgbClr val="000000"/>
                </a:solidFill>
              </a:rPr>
              <a:t>), View = "</a:t>
            </a:r>
            <a:r>
              <a:rPr lang="en-US" sz="1400" dirty="0" err="1">
                <a:solidFill>
                  <a:srgbClr val="000000"/>
                </a:solidFill>
              </a:rPr>
              <a:t>NullError</a:t>
            </a:r>
            <a:r>
              <a:rPr lang="en-US" sz="1400" dirty="0">
                <a:solidFill>
                  <a:srgbClr val="000000"/>
                </a:solidFill>
              </a:rPr>
              <a:t>")]</a:t>
            </a:r>
          </a:p>
          <a:p>
            <a:pPr lvl="1"/>
            <a:r>
              <a:rPr lang="en-US" sz="1400" dirty="0">
                <a:solidFill>
                  <a:srgbClr val="000000"/>
                </a:solidFill>
              </a:rPr>
              <a:t>[</a:t>
            </a:r>
            <a:r>
              <a:rPr lang="en-US" sz="1400" dirty="0" err="1">
                <a:solidFill>
                  <a:srgbClr val="F9FBA5"/>
                </a:solidFill>
              </a:rPr>
              <a:t>HandleError</a:t>
            </a:r>
            <a:r>
              <a:rPr lang="en-US" sz="1400" dirty="0">
                <a:solidFill>
                  <a:srgbClr val="000000"/>
                </a:solidFill>
              </a:rPr>
              <a:t>(</a:t>
            </a:r>
            <a:r>
              <a:rPr lang="en-US" sz="1400" dirty="0" err="1">
                <a:solidFill>
                  <a:srgbClr val="000000"/>
                </a:solidFill>
              </a:rPr>
              <a:t>ExceptionType</a:t>
            </a:r>
            <a:r>
              <a:rPr lang="en-US" sz="1400" dirty="0">
                <a:solidFill>
                  <a:srgbClr val="000000"/>
                </a:solidFill>
              </a:rPr>
              <a:t> = </a:t>
            </a:r>
            <a:r>
              <a:rPr lang="en-US" sz="1400" dirty="0" err="1">
                <a:solidFill>
                  <a:srgbClr val="000000"/>
                </a:solidFill>
              </a:rPr>
              <a:t>typeof</a:t>
            </a:r>
            <a:r>
              <a:rPr lang="en-US" sz="1400" dirty="0">
                <a:solidFill>
                  <a:srgbClr val="000000"/>
                </a:solidFill>
              </a:rPr>
              <a:t>(</a:t>
            </a:r>
            <a:r>
              <a:rPr lang="en-US" sz="1400" dirty="0" err="1">
                <a:solidFill>
                  <a:srgbClr val="000000"/>
                </a:solidFill>
              </a:rPr>
              <a:t>SecurityException</a:t>
            </a:r>
            <a:r>
              <a:rPr lang="en-US" sz="1400" dirty="0">
                <a:solidFill>
                  <a:srgbClr val="000000"/>
                </a:solidFill>
              </a:rPr>
              <a:t>), View = "</a:t>
            </a:r>
            <a:r>
              <a:rPr lang="en-US" sz="1400" dirty="0" err="1">
                <a:solidFill>
                  <a:srgbClr val="000000"/>
                </a:solidFill>
              </a:rPr>
              <a:t>SecurityError</a:t>
            </a:r>
            <a:r>
              <a:rPr lang="en-US" sz="1400" dirty="0">
                <a:solidFill>
                  <a:srgbClr val="000000"/>
                </a:solidFill>
              </a:rPr>
              <a:t>")]</a:t>
            </a:r>
          </a:p>
          <a:p>
            <a:pPr lvl="1"/>
            <a:r>
              <a:rPr lang="en-US" sz="1400" dirty="0">
                <a:solidFill>
                  <a:srgbClr val="000000"/>
                </a:solidFill>
              </a:rPr>
              <a:t>public class HomeController : Controller</a:t>
            </a:r>
          </a:p>
          <a:p>
            <a:pPr lvl="1"/>
            <a:r>
              <a:rPr lang="en-US" sz="1400" dirty="0">
                <a:solidFill>
                  <a:srgbClr val="000000"/>
                </a:solidFill>
              </a:rPr>
              <a:t>{</a:t>
            </a:r>
          </a:p>
          <a:p>
            <a:pPr lvl="1"/>
            <a:r>
              <a:rPr lang="en-US" sz="1400" dirty="0">
                <a:solidFill>
                  <a:srgbClr val="000000"/>
                </a:solidFill>
              </a:rPr>
              <a:t>    [</a:t>
            </a:r>
            <a:r>
              <a:rPr lang="en-US" sz="1400" dirty="0" err="1">
                <a:solidFill>
                  <a:srgbClr val="F9FBA5"/>
                </a:solidFill>
              </a:rPr>
              <a:t>OutputCache</a:t>
            </a:r>
            <a:r>
              <a:rPr lang="en-US" sz="1400" dirty="0">
                <a:solidFill>
                  <a:srgbClr val="000000"/>
                </a:solidFill>
              </a:rPr>
              <a:t>(Duration = 15)]</a:t>
            </a:r>
          </a:p>
          <a:p>
            <a:pPr lvl="1"/>
            <a:r>
              <a:rPr lang="en-US" sz="1400" dirty="0">
                <a:solidFill>
                  <a:srgbClr val="000000"/>
                </a:solidFill>
              </a:rPr>
              <a:t>    public </a:t>
            </a:r>
            <a:r>
              <a:rPr lang="en-US" sz="1400" dirty="0" err="1">
                <a:solidFill>
                  <a:srgbClr val="000000"/>
                </a:solidFill>
              </a:rPr>
              <a:t>ActionResult</a:t>
            </a:r>
            <a:r>
              <a:rPr lang="en-US" sz="1400" dirty="0">
                <a:solidFill>
                  <a:srgbClr val="000000"/>
                </a:solidFill>
              </a:rPr>
              <a:t> Index()</a:t>
            </a:r>
          </a:p>
          <a:p>
            <a:pPr lvl="1"/>
            <a:r>
              <a:rPr lang="en-US" sz="1400" dirty="0">
                <a:solidFill>
                  <a:srgbClr val="000000"/>
                </a:solidFill>
              </a:rPr>
              <a:t>    {</a:t>
            </a:r>
          </a:p>
          <a:p>
            <a:pPr lvl="1"/>
            <a:r>
              <a:rPr lang="en-US" sz="1400" dirty="0">
                <a:solidFill>
                  <a:srgbClr val="000000"/>
                </a:solidFill>
              </a:rPr>
              <a:t>        ViewData["Message"] = </a:t>
            </a:r>
            <a:r>
              <a:rPr lang="en-US" sz="1400" dirty="0" err="1">
                <a:solidFill>
                  <a:srgbClr val="000000"/>
                </a:solidFill>
              </a:rPr>
              <a:t>DateTime.Now</a:t>
            </a:r>
            <a:r>
              <a:rPr lang="en-US" sz="1400" dirty="0">
                <a:solidFill>
                  <a:srgbClr val="000000"/>
                </a:solidFill>
              </a:rPr>
              <a:t>;</a:t>
            </a:r>
          </a:p>
          <a:p>
            <a:pPr lvl="1"/>
            <a:r>
              <a:rPr lang="en-US" sz="1400" dirty="0">
                <a:solidFill>
                  <a:srgbClr val="000000"/>
                </a:solidFill>
              </a:rPr>
              <a:t>        return View();</a:t>
            </a:r>
          </a:p>
          <a:p>
            <a:pPr lvl="1"/>
            <a:r>
              <a:rPr lang="en-US" sz="1400" dirty="0">
                <a:solidFill>
                  <a:srgbClr val="000000"/>
                </a:solidFill>
              </a:rPr>
              <a:t>    }</a:t>
            </a:r>
          </a:p>
          <a:p>
            <a:pPr lvl="1"/>
            <a:endParaRPr lang="en-US" sz="1400" dirty="0">
              <a:solidFill>
                <a:srgbClr val="000000"/>
              </a:solidFill>
            </a:endParaRPr>
          </a:p>
          <a:p>
            <a:pPr lvl="1"/>
            <a:r>
              <a:rPr lang="en-US" sz="1400" dirty="0">
                <a:solidFill>
                  <a:srgbClr val="000000"/>
                </a:solidFill>
              </a:rPr>
              <a:t>    [</a:t>
            </a:r>
            <a:r>
              <a:rPr lang="en-US" sz="1400" dirty="0">
                <a:solidFill>
                  <a:srgbClr val="F9FBA5"/>
                </a:solidFill>
              </a:rPr>
              <a:t>Authorize</a:t>
            </a:r>
            <a:r>
              <a:rPr lang="en-US" sz="1400" dirty="0">
                <a:solidFill>
                  <a:srgbClr val="000000"/>
                </a:solidFill>
              </a:rPr>
              <a:t>(Roles="Admin, </a:t>
            </a:r>
            <a:r>
              <a:rPr lang="en-US" sz="1400" dirty="0" err="1">
                <a:solidFill>
                  <a:srgbClr val="000000"/>
                </a:solidFill>
              </a:rPr>
              <a:t>SalesReps</a:t>
            </a:r>
            <a:r>
              <a:rPr lang="en-US" sz="1400" dirty="0">
                <a:solidFill>
                  <a:srgbClr val="000000"/>
                </a:solidFill>
              </a:rPr>
              <a:t>")]</a:t>
            </a:r>
          </a:p>
          <a:p>
            <a:pPr lvl="1"/>
            <a:r>
              <a:rPr lang="en-US" sz="1400" dirty="0">
                <a:solidFill>
                  <a:srgbClr val="000000"/>
                </a:solidFill>
              </a:rPr>
              <a:t>    public </a:t>
            </a:r>
            <a:r>
              <a:rPr lang="en-US" sz="1400" dirty="0" err="1">
                <a:solidFill>
                  <a:srgbClr val="000000"/>
                </a:solidFill>
              </a:rPr>
              <a:t>ActionResult</a:t>
            </a:r>
            <a:r>
              <a:rPr lang="en-US" sz="1400" dirty="0">
                <a:solidFill>
                  <a:srgbClr val="000000"/>
                </a:solidFill>
              </a:rPr>
              <a:t> About()</a:t>
            </a:r>
          </a:p>
          <a:p>
            <a:pPr lvl="1"/>
            <a:r>
              <a:rPr lang="en-US" sz="1400" dirty="0">
                <a:solidFill>
                  <a:srgbClr val="000000"/>
                </a:solidFill>
              </a:rPr>
              <a:t>    {</a:t>
            </a:r>
          </a:p>
          <a:p>
            <a:pPr lvl="1"/>
            <a:r>
              <a:rPr lang="en-US" sz="1400" dirty="0">
                <a:solidFill>
                  <a:srgbClr val="000000"/>
                </a:solidFill>
              </a:rPr>
              <a:t>        return View();</a:t>
            </a:r>
          </a:p>
          <a:p>
            <a:pPr lvl="1"/>
            <a:r>
              <a:rPr lang="en-US" sz="1400" dirty="0">
                <a:solidFill>
                  <a:srgbClr val="000000"/>
                </a:solidFill>
              </a:rPr>
              <a:t>    }</a:t>
            </a:r>
          </a:p>
          <a:p>
            <a:pPr lvl="1"/>
            <a:r>
              <a:rPr lang="en-US" sz="1400" dirty="0">
                <a:solidFill>
                  <a:srgbClr val="000000"/>
                </a:solidFill>
              </a:rPr>
              <a:t>}</a:t>
            </a:r>
          </a:p>
        </p:txBody>
      </p:sp>
      <p:sp>
        <p:nvSpPr>
          <p:cNvPr id="3" name="Rectangle 2"/>
          <p:cNvSpPr/>
          <p:nvPr/>
        </p:nvSpPr>
        <p:spPr>
          <a:xfrm>
            <a:off x="2531918" y="1586817"/>
            <a:ext cx="6702137" cy="480974"/>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ular Callout 11"/>
          <p:cNvSpPr/>
          <p:nvPr/>
        </p:nvSpPr>
        <p:spPr bwMode="auto">
          <a:xfrm>
            <a:off x="7427545" y="2595358"/>
            <a:ext cx="3048000" cy="575080"/>
          </a:xfrm>
          <a:prstGeom prst="wedgeRoundRectCallout">
            <a:avLst>
              <a:gd name="adj1" fmla="val -97421"/>
              <a:gd name="adj2" fmla="val -13440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err="1">
                <a:solidFill>
                  <a:srgbClr val="0000FF"/>
                </a:solidFill>
                <a:latin typeface="Segoe Print" pitchFamily="2" charset="0"/>
              </a:rPr>
              <a:t>HandleError</a:t>
            </a:r>
            <a:r>
              <a:rPr lang="en-US" sz="1400" dirty="0">
                <a:solidFill>
                  <a:srgbClr val="0000FF"/>
                </a:solidFill>
                <a:latin typeface="Segoe Print" pitchFamily="2" charset="0"/>
              </a:rPr>
              <a:t> Filter</a:t>
            </a:r>
          </a:p>
          <a:p>
            <a:pPr algn="l"/>
            <a:r>
              <a:rPr lang="en-US" sz="1400" dirty="0">
                <a:solidFill>
                  <a:srgbClr val="0000FF"/>
                </a:solidFill>
                <a:latin typeface="Segoe Print" pitchFamily="2" charset="0"/>
              </a:rPr>
              <a:t>Redirect to custom error views</a:t>
            </a:r>
          </a:p>
        </p:txBody>
      </p:sp>
      <p:sp>
        <p:nvSpPr>
          <p:cNvPr id="13" name="Rectangle 12"/>
          <p:cNvSpPr/>
          <p:nvPr/>
        </p:nvSpPr>
        <p:spPr>
          <a:xfrm>
            <a:off x="2798619" y="2475116"/>
            <a:ext cx="2611583" cy="240487"/>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ular Callout 13"/>
          <p:cNvSpPr/>
          <p:nvPr/>
        </p:nvSpPr>
        <p:spPr bwMode="auto">
          <a:xfrm>
            <a:off x="7717685" y="3629773"/>
            <a:ext cx="2285297" cy="612028"/>
          </a:xfrm>
          <a:prstGeom prst="wedgeRoundRectCallout">
            <a:avLst>
              <a:gd name="adj1" fmla="val -148237"/>
              <a:gd name="adj2" fmla="val -204486"/>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err="1">
                <a:solidFill>
                  <a:srgbClr val="0000FF"/>
                </a:solidFill>
                <a:latin typeface="Segoe Print" pitchFamily="2" charset="0"/>
              </a:rPr>
              <a:t>OutputCache</a:t>
            </a:r>
            <a:r>
              <a:rPr lang="en-US" sz="1400" dirty="0">
                <a:solidFill>
                  <a:srgbClr val="0000FF"/>
                </a:solidFill>
                <a:latin typeface="Segoe Print" pitchFamily="2" charset="0"/>
              </a:rPr>
              <a:t> Filter</a:t>
            </a:r>
          </a:p>
          <a:p>
            <a:pPr algn="l"/>
            <a:r>
              <a:rPr lang="en-US" sz="1400" dirty="0">
                <a:solidFill>
                  <a:srgbClr val="0000FF"/>
                </a:solidFill>
                <a:latin typeface="Segoe Print" pitchFamily="2" charset="0"/>
              </a:rPr>
              <a:t>Caches action results</a:t>
            </a:r>
          </a:p>
        </p:txBody>
      </p:sp>
      <p:sp>
        <p:nvSpPr>
          <p:cNvPr id="15" name="Rounded Rectangular Callout 14"/>
          <p:cNvSpPr/>
          <p:nvPr/>
        </p:nvSpPr>
        <p:spPr bwMode="auto">
          <a:xfrm>
            <a:off x="7036965" y="4594973"/>
            <a:ext cx="1578716" cy="575080"/>
          </a:xfrm>
          <a:prstGeom prst="wedgeRoundRectCallout">
            <a:avLst>
              <a:gd name="adj1" fmla="val -172838"/>
              <a:gd name="adj2" fmla="val -118460"/>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Authorize Filter</a:t>
            </a:r>
          </a:p>
          <a:p>
            <a:pPr algn="l"/>
            <a:r>
              <a:rPr lang="en-US" sz="1400" dirty="0">
                <a:solidFill>
                  <a:srgbClr val="0000FF"/>
                </a:solidFill>
                <a:latin typeface="Segoe Print" pitchFamily="2" charset="0"/>
              </a:rPr>
              <a:t>Restrict Access</a:t>
            </a:r>
          </a:p>
        </p:txBody>
      </p:sp>
      <p:sp>
        <p:nvSpPr>
          <p:cNvPr id="10" name="Rectangle 9"/>
          <p:cNvSpPr/>
          <p:nvPr/>
        </p:nvSpPr>
        <p:spPr>
          <a:xfrm>
            <a:off x="2811318" y="3973716"/>
            <a:ext cx="3221182" cy="240487"/>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154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1774371" y="924878"/>
            <a:ext cx="8503003" cy="4778828"/>
          </a:xfrm>
          <a:prstGeom prst="rect">
            <a:avLst/>
          </a:prstGeom>
        </p:spPr>
        <p:txBody>
          <a:bodyPr>
            <a:norm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Add pre-/post-action behavior to controller actions/results</a:t>
            </a:r>
            <a:endParaRPr lang="en-US" sz="2400" dirty="0">
              <a:solidFill>
                <a:srgbClr val="C00000"/>
              </a:solidFill>
              <a:latin typeface="Segoe Print" pitchFamily="2" charset="0"/>
            </a:endParaRPr>
          </a:p>
          <a:p>
            <a:r>
              <a:rPr lang="en-US" sz="2400" dirty="0"/>
              <a:t>Extend and manipulate behavior</a:t>
            </a:r>
          </a:p>
          <a:p>
            <a:r>
              <a:rPr lang="en-US" sz="2400" dirty="0"/>
              <a:t>Ideal for implementing cross-cutting functionality</a:t>
            </a:r>
          </a:p>
        </p:txBody>
      </p:sp>
      <p:sp>
        <p:nvSpPr>
          <p:cNvPr id="10" name="Title 9"/>
          <p:cNvSpPr>
            <a:spLocks noGrp="1"/>
          </p:cNvSpPr>
          <p:nvPr>
            <p:ph type="title"/>
          </p:nvPr>
        </p:nvSpPr>
        <p:spPr/>
        <p:txBody>
          <a:bodyPr>
            <a:normAutofit fontScale="90000"/>
          </a:bodyPr>
          <a:lstStyle/>
          <a:p>
            <a:r>
              <a:rPr lang="en-US" dirty="0"/>
              <a:t>Custom Action Filters</a:t>
            </a:r>
          </a:p>
        </p:txBody>
      </p:sp>
      <p:sp>
        <p:nvSpPr>
          <p:cNvPr id="11" name="Rounded Rectangle 10"/>
          <p:cNvSpPr/>
          <p:nvPr/>
        </p:nvSpPr>
        <p:spPr>
          <a:xfrm>
            <a:off x="1913436" y="2332472"/>
            <a:ext cx="7911284" cy="378473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public class </a:t>
            </a:r>
            <a:r>
              <a:rPr lang="en-US" sz="1400" dirty="0" err="1">
                <a:solidFill>
                  <a:srgbClr val="FFFF00"/>
                </a:solidFill>
              </a:rPr>
              <a:t>LogMessageAttribute</a:t>
            </a:r>
            <a:r>
              <a:rPr lang="en-US" sz="1400" dirty="0">
                <a:solidFill>
                  <a:srgbClr val="000000"/>
                </a:solidFill>
              </a:rPr>
              <a:t> : </a:t>
            </a:r>
            <a:r>
              <a:rPr lang="en-US" sz="1400" dirty="0" err="1">
                <a:solidFill>
                  <a:srgbClr val="FFFF00"/>
                </a:solidFill>
              </a:rPr>
              <a:t>ActionFilterAttribute</a:t>
            </a:r>
            <a:r>
              <a:rPr lang="en-US" sz="1400" dirty="0">
                <a:solidFill>
                  <a:srgbClr val="FFFF00"/>
                </a:solidFill>
              </a:rPr>
              <a:t> </a:t>
            </a:r>
            <a:r>
              <a:rPr lang="en-US" sz="1400" dirty="0">
                <a:solidFill>
                  <a:srgbClr val="000000"/>
                </a:solidFill>
              </a:rPr>
              <a:t>    </a:t>
            </a:r>
          </a:p>
          <a:p>
            <a:r>
              <a:rPr lang="en-US" sz="1400" dirty="0">
                <a:solidFill>
                  <a:srgbClr val="000000"/>
                </a:solidFill>
              </a:rPr>
              <a:t>{       </a:t>
            </a:r>
          </a:p>
          <a:p>
            <a:r>
              <a:rPr lang="en-US" sz="1400" dirty="0">
                <a:solidFill>
                  <a:srgbClr val="000000"/>
                </a:solidFill>
              </a:rPr>
              <a:t>     public string Message { get; set; }     </a:t>
            </a:r>
          </a:p>
          <a:p>
            <a:endParaRPr lang="en-US" sz="1400" dirty="0">
              <a:solidFill>
                <a:srgbClr val="000000"/>
              </a:solidFill>
            </a:endParaRPr>
          </a:p>
          <a:p>
            <a:r>
              <a:rPr lang="en-US" sz="1400" dirty="0">
                <a:solidFill>
                  <a:srgbClr val="000000"/>
                </a:solidFill>
              </a:rPr>
              <a:t>     public override void </a:t>
            </a:r>
            <a:r>
              <a:rPr lang="en-US" sz="1400" dirty="0" err="1">
                <a:solidFill>
                  <a:schemeClr val="bg1"/>
                </a:solidFill>
              </a:rPr>
              <a:t>OnActionExecuting</a:t>
            </a:r>
            <a:r>
              <a:rPr lang="en-US" sz="1400" dirty="0">
                <a:solidFill>
                  <a:srgbClr val="000000"/>
                </a:solidFill>
              </a:rPr>
              <a:t>(</a:t>
            </a:r>
            <a:r>
              <a:rPr lang="en-US" sz="1400" dirty="0" err="1">
                <a:solidFill>
                  <a:srgbClr val="FFFF00"/>
                </a:solidFill>
              </a:rPr>
              <a:t>ActionExecutingContext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     </a:t>
            </a:r>
          </a:p>
          <a:p>
            <a:r>
              <a:rPr lang="en-US" sz="1400" dirty="0">
                <a:solidFill>
                  <a:srgbClr val="000000"/>
                </a:solidFill>
              </a:rPr>
              <a:t>     public override void </a:t>
            </a:r>
            <a:r>
              <a:rPr lang="en-US" sz="1400" dirty="0" err="1">
                <a:solidFill>
                  <a:schemeClr val="bg1"/>
                </a:solidFill>
              </a:rPr>
              <a:t>OnActionExecuted</a:t>
            </a:r>
            <a:r>
              <a:rPr lang="en-US" sz="1400" dirty="0">
                <a:solidFill>
                  <a:srgbClr val="000000"/>
                </a:solidFill>
              </a:rPr>
              <a:t>(</a:t>
            </a:r>
            <a:r>
              <a:rPr lang="en-US" sz="1400" dirty="0" err="1">
                <a:solidFill>
                  <a:srgbClr val="FFFF00"/>
                </a:solidFill>
              </a:rPr>
              <a:t>ActionExecutedContext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endParaRPr lang="en-US" sz="1400" dirty="0">
              <a:solidFill>
                <a:srgbClr val="000000"/>
              </a:solidFill>
            </a:endParaRPr>
          </a:p>
          <a:p>
            <a:r>
              <a:rPr lang="en-US" sz="1400" dirty="0">
                <a:solidFill>
                  <a:srgbClr val="000000"/>
                </a:solidFill>
              </a:rPr>
              <a:t>     public override void </a:t>
            </a:r>
            <a:r>
              <a:rPr lang="en-US" sz="1400" dirty="0" err="1">
                <a:solidFill>
                  <a:schemeClr val="bg1"/>
                </a:solidFill>
              </a:rPr>
              <a:t>OnResultExecuting</a:t>
            </a:r>
            <a:r>
              <a:rPr lang="en-US" sz="1400" dirty="0">
                <a:solidFill>
                  <a:srgbClr val="000000"/>
                </a:solidFill>
              </a:rPr>
              <a:t>(</a:t>
            </a:r>
            <a:r>
              <a:rPr lang="en-US" sz="1400" dirty="0" err="1">
                <a:solidFill>
                  <a:srgbClr val="FFFF00"/>
                </a:solidFill>
              </a:rPr>
              <a:t>ResultExecutingContext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a:t>
            </a:r>
          </a:p>
          <a:p>
            <a:r>
              <a:rPr lang="en-US" sz="1400" dirty="0">
                <a:solidFill>
                  <a:srgbClr val="000000"/>
                </a:solidFill>
              </a:rPr>
              <a:t>    </a:t>
            </a:r>
          </a:p>
          <a:p>
            <a:r>
              <a:rPr lang="en-US" sz="1400" dirty="0">
                <a:solidFill>
                  <a:srgbClr val="000000"/>
                </a:solidFill>
              </a:rPr>
              <a:t>     public override void </a:t>
            </a:r>
            <a:r>
              <a:rPr lang="en-US" sz="1400" dirty="0" err="1">
                <a:solidFill>
                  <a:schemeClr val="bg1"/>
                </a:solidFill>
              </a:rPr>
              <a:t>OnResultExecuted</a:t>
            </a:r>
            <a:r>
              <a:rPr lang="en-US" sz="1400" dirty="0">
                <a:solidFill>
                  <a:srgbClr val="000000"/>
                </a:solidFill>
              </a:rPr>
              <a:t>(</a:t>
            </a:r>
            <a:r>
              <a:rPr lang="en-US" sz="1400" dirty="0" err="1">
                <a:solidFill>
                  <a:srgbClr val="FFFF00"/>
                </a:solidFill>
              </a:rPr>
              <a:t>ResultExecutedContext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a:t>
            </a:r>
          </a:p>
        </p:txBody>
      </p:sp>
      <p:sp>
        <p:nvSpPr>
          <p:cNvPr id="12" name="Rounded Rectangle 11"/>
          <p:cNvSpPr/>
          <p:nvPr/>
        </p:nvSpPr>
        <p:spPr>
          <a:xfrm>
            <a:off x="5869078" y="5539166"/>
            <a:ext cx="4494720" cy="588200"/>
          </a:xfrm>
          <a:prstGeom prst="roundRect">
            <a:avLst/>
          </a:prstGeom>
          <a:gradFill flip="none" rotWithShape="1">
            <a:gsLst>
              <a:gs pos="0">
                <a:schemeClr val="accent5"/>
              </a:gs>
              <a:gs pos="63000">
                <a:schemeClr val="accent5">
                  <a:lumMod val="40000"/>
                  <a:lumOff val="60000"/>
                </a:schemeClr>
              </a:gs>
              <a:gs pos="100000">
                <a:schemeClr val="accent5">
                  <a:lumMod val="20000"/>
                  <a:lumOff val="80000"/>
                </a:scheme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a:t>
            </a:r>
            <a:r>
              <a:rPr lang="en-US" sz="1400" dirty="0" err="1">
                <a:solidFill>
                  <a:srgbClr val="000000"/>
                </a:solidFill>
              </a:rPr>
              <a:t>LogMessage</a:t>
            </a:r>
            <a:r>
              <a:rPr lang="en-US" sz="1400" dirty="0">
                <a:solidFill>
                  <a:srgbClr val="000000"/>
                </a:solidFill>
              </a:rPr>
              <a:t>(Message = "Hello from Microsoft")]     </a:t>
            </a:r>
          </a:p>
          <a:p>
            <a:r>
              <a:rPr lang="en-US" sz="1400" dirty="0">
                <a:solidFill>
                  <a:srgbClr val="000000"/>
                </a:solidFill>
              </a:rPr>
              <a:t>public class </a:t>
            </a:r>
            <a:r>
              <a:rPr lang="en-US" sz="1400" dirty="0" err="1">
                <a:solidFill>
                  <a:srgbClr val="000000"/>
                </a:solidFill>
              </a:rPr>
              <a:t>ArticleController</a:t>
            </a:r>
            <a:r>
              <a:rPr lang="en-US" sz="1400" dirty="0">
                <a:solidFill>
                  <a:srgbClr val="000000"/>
                </a:solidFill>
              </a:rPr>
              <a:t> : Controller</a:t>
            </a:r>
            <a:endParaRPr lang="en-US" sz="1400" dirty="0"/>
          </a:p>
        </p:txBody>
      </p:sp>
      <p:sp>
        <p:nvSpPr>
          <p:cNvPr id="13" name="Rounded Rectangular Callout 12"/>
          <p:cNvSpPr/>
          <p:nvPr/>
        </p:nvSpPr>
        <p:spPr bwMode="auto">
          <a:xfrm>
            <a:off x="8432650" y="2739212"/>
            <a:ext cx="1862490" cy="420548"/>
          </a:xfrm>
          <a:prstGeom prst="wedgeRoundRectCallout">
            <a:avLst>
              <a:gd name="adj1" fmla="val -62524"/>
              <a:gd name="adj2" fmla="val 112438"/>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before action</a:t>
            </a:r>
          </a:p>
        </p:txBody>
      </p:sp>
      <p:sp>
        <p:nvSpPr>
          <p:cNvPr id="14" name="Rounded Rectangular Callout 13"/>
          <p:cNvSpPr/>
          <p:nvPr/>
        </p:nvSpPr>
        <p:spPr bwMode="auto">
          <a:xfrm>
            <a:off x="8574890" y="3469048"/>
            <a:ext cx="1862490" cy="391752"/>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after action</a:t>
            </a:r>
          </a:p>
        </p:txBody>
      </p:sp>
      <p:sp>
        <p:nvSpPr>
          <p:cNvPr id="15" name="Rounded Rectangular Callout 14"/>
          <p:cNvSpPr/>
          <p:nvPr/>
        </p:nvSpPr>
        <p:spPr bwMode="auto">
          <a:xfrm>
            <a:off x="8656170" y="4180248"/>
            <a:ext cx="1862490" cy="391752"/>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before result</a:t>
            </a:r>
          </a:p>
        </p:txBody>
      </p:sp>
      <p:sp>
        <p:nvSpPr>
          <p:cNvPr id="16" name="Rounded Rectangular Callout 15"/>
          <p:cNvSpPr/>
          <p:nvPr/>
        </p:nvSpPr>
        <p:spPr bwMode="auto">
          <a:xfrm>
            <a:off x="8778090" y="4820328"/>
            <a:ext cx="1862490" cy="391752"/>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Fires after result</a:t>
            </a:r>
          </a:p>
        </p:txBody>
      </p:sp>
    </p:spTree>
    <p:extLst>
      <p:ext uri="{BB962C8B-B14F-4D97-AF65-F5344CB8AC3E}">
        <p14:creationId xmlns:p14="http://schemas.microsoft.com/office/powerpoint/2010/main" val="190327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1" y="962303"/>
            <a:ext cx="8620631" cy="5893921"/>
          </a:xfrm>
          <a:prstGeom prst="rect">
            <a:avLst/>
          </a:prstGeom>
        </p:spPr>
        <p:txBody>
          <a:bodyPr/>
          <a:lstStyle/>
          <a:p>
            <a:r>
              <a:rPr lang="en-US" sz="2400" dirty="0">
                <a:cs typeface="Arial"/>
              </a:rPr>
              <a:t>Filter that select action method to handle an operation</a:t>
            </a:r>
          </a:p>
          <a:p>
            <a:r>
              <a:rPr lang="en-US" sz="2400" dirty="0">
                <a:cs typeface="Arial"/>
              </a:rPr>
              <a:t>HTTP Accept Verbs</a:t>
            </a:r>
          </a:p>
          <a:p>
            <a:pPr lvl="1"/>
            <a:r>
              <a:rPr lang="en-US" dirty="0">
                <a:cs typeface="Arial"/>
              </a:rPr>
              <a:t>Expose different code blocks for </a:t>
            </a:r>
            <a:r>
              <a:rPr lang="en-US" dirty="0">
                <a:solidFill>
                  <a:srgbClr val="C00000"/>
                </a:solidFill>
                <a:latin typeface="Segoe Print" pitchFamily="2" charset="0"/>
                <a:cs typeface="Arial"/>
              </a:rPr>
              <a:t>same</a:t>
            </a:r>
            <a:r>
              <a:rPr lang="en-US" dirty="0">
                <a:cs typeface="Arial"/>
              </a:rPr>
              <a:t> action method selected by the HTTP operation</a:t>
            </a:r>
          </a:p>
          <a:p>
            <a:pPr lvl="2"/>
            <a:r>
              <a:rPr lang="en-US" dirty="0">
                <a:cs typeface="Arial"/>
              </a:rPr>
              <a:t>HTTP GET: </a:t>
            </a:r>
            <a:r>
              <a:rPr lang="en-US" dirty="0">
                <a:solidFill>
                  <a:srgbClr val="C00000"/>
                </a:solidFill>
                <a:latin typeface="Segoe Print" pitchFamily="2" charset="0"/>
                <a:cs typeface="Arial"/>
              </a:rPr>
              <a:t>Retrieves</a:t>
            </a:r>
            <a:r>
              <a:rPr lang="en-US" dirty="0">
                <a:cs typeface="Arial"/>
              </a:rPr>
              <a:t> data only (</a:t>
            </a:r>
            <a:r>
              <a:rPr lang="en-US" dirty="0">
                <a:solidFill>
                  <a:srgbClr val="3502F0"/>
                </a:solidFill>
                <a:latin typeface="Segoe Print" pitchFamily="2" charset="0"/>
                <a:cs typeface="Arial"/>
              </a:rPr>
              <a:t>read only</a:t>
            </a:r>
            <a:r>
              <a:rPr lang="en-US" dirty="0">
                <a:cs typeface="Arial"/>
              </a:rPr>
              <a:t>)</a:t>
            </a:r>
          </a:p>
          <a:p>
            <a:pPr lvl="2"/>
            <a:r>
              <a:rPr lang="en-US" dirty="0">
                <a:cs typeface="Arial"/>
              </a:rPr>
              <a:t>HTTP POST: </a:t>
            </a:r>
            <a:r>
              <a:rPr lang="en-US" dirty="0">
                <a:solidFill>
                  <a:srgbClr val="C00000"/>
                </a:solidFill>
                <a:latin typeface="Segoe Print" pitchFamily="2" charset="0"/>
                <a:cs typeface="Arial"/>
              </a:rPr>
              <a:t>Submits</a:t>
            </a:r>
            <a:r>
              <a:rPr lang="en-US" dirty="0">
                <a:solidFill>
                  <a:srgbClr val="C00000"/>
                </a:solidFill>
                <a:cs typeface="Arial"/>
              </a:rPr>
              <a:t> </a:t>
            </a:r>
            <a:r>
              <a:rPr lang="en-US" dirty="0">
                <a:cs typeface="Arial"/>
              </a:rPr>
              <a:t>data to server (</a:t>
            </a:r>
            <a:r>
              <a:rPr lang="en-US" dirty="0">
                <a:solidFill>
                  <a:srgbClr val="3502F0"/>
                </a:solidFill>
                <a:latin typeface="Segoe Print" pitchFamily="2" charset="0"/>
                <a:cs typeface="Arial"/>
              </a:rPr>
              <a:t>changes state </a:t>
            </a:r>
            <a:r>
              <a:rPr lang="en-US" dirty="0">
                <a:cs typeface="Arial"/>
              </a:rPr>
              <a:t>on server)</a:t>
            </a:r>
          </a:p>
          <a:p>
            <a:pPr marL="274320" lvl="1" indent="0">
              <a:buNone/>
            </a:pPr>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Action Selectors</a:t>
            </a:r>
          </a:p>
        </p:txBody>
      </p:sp>
      <p:sp>
        <p:nvSpPr>
          <p:cNvPr id="6" name="Rounded Rectangle 5"/>
          <p:cNvSpPr/>
          <p:nvPr/>
        </p:nvSpPr>
        <p:spPr>
          <a:xfrm>
            <a:off x="2025197" y="3248346"/>
            <a:ext cx="8084004" cy="291877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00"/>
                </a:solidFill>
              </a:rPr>
              <a:t>[</a:t>
            </a:r>
            <a:r>
              <a:rPr lang="en-US" sz="1600" dirty="0" err="1">
                <a:solidFill>
                  <a:schemeClr val="bg1"/>
                </a:solidFill>
              </a:rPr>
              <a:t>HttpGet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a:t>
            </a:r>
            <a:r>
              <a:rPr lang="en-US" sz="1600" dirty="0">
                <a:solidFill>
                  <a:srgbClr val="FFFF00"/>
                </a:solidFill>
              </a:rPr>
              <a:t>Create</a:t>
            </a:r>
            <a:r>
              <a:rPr lang="en-US" sz="1600" dirty="0">
                <a:solidFill>
                  <a:srgbClr val="000000"/>
                </a:solidFill>
              </a:rPr>
              <a:t>()        </a:t>
            </a:r>
          </a:p>
          <a:p>
            <a:r>
              <a:rPr lang="en-US" sz="1600" dirty="0">
                <a:solidFill>
                  <a:srgbClr val="000000"/>
                </a:solidFill>
              </a:rPr>
              <a:t>{             </a:t>
            </a:r>
          </a:p>
          <a:p>
            <a:r>
              <a:rPr lang="en-US" sz="1600" dirty="0">
                <a:solidFill>
                  <a:srgbClr val="000000"/>
                </a:solidFill>
              </a:rPr>
              <a:t>     //…. Returns blank form for input (think of as read-only operation)</a:t>
            </a:r>
          </a:p>
          <a:p>
            <a:r>
              <a:rPr lang="en-US" sz="1600" dirty="0">
                <a:solidFill>
                  <a:srgbClr val="000000"/>
                </a:solidFill>
              </a:rPr>
              <a:t> }</a:t>
            </a:r>
          </a:p>
          <a:p>
            <a:endParaRPr lang="en-US" sz="1600" dirty="0">
              <a:solidFill>
                <a:srgbClr val="000000"/>
              </a:solidFill>
            </a:endParaRPr>
          </a:p>
          <a:p>
            <a:r>
              <a:rPr lang="en-US" sz="1600" dirty="0">
                <a:solidFill>
                  <a:srgbClr val="000000"/>
                </a:solidFill>
              </a:rPr>
              <a:t>[</a:t>
            </a:r>
            <a:r>
              <a:rPr lang="en-US" sz="1600" dirty="0" err="1">
                <a:solidFill>
                  <a:schemeClr val="bg1"/>
                </a:solidFill>
              </a:rPr>
              <a:t>HttpPost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a:t>
            </a:r>
            <a:r>
              <a:rPr lang="en-US" sz="1600" dirty="0">
                <a:solidFill>
                  <a:srgbClr val="FFFF00"/>
                </a:solidFill>
              </a:rPr>
              <a:t>Create</a:t>
            </a:r>
            <a:r>
              <a:rPr lang="en-US" sz="1600" dirty="0">
                <a:solidFill>
                  <a:srgbClr val="000000"/>
                </a:solidFill>
              </a:rPr>
              <a:t>(Model model)        </a:t>
            </a:r>
          </a:p>
          <a:p>
            <a:r>
              <a:rPr lang="en-US" sz="1600" dirty="0">
                <a:solidFill>
                  <a:srgbClr val="000000"/>
                </a:solidFill>
              </a:rPr>
              <a:t>{             </a:t>
            </a:r>
          </a:p>
          <a:p>
            <a:r>
              <a:rPr lang="en-US" sz="1600" dirty="0">
                <a:solidFill>
                  <a:srgbClr val="000000"/>
                </a:solidFill>
              </a:rPr>
              <a:t>     //…. Receives and processes submitted data</a:t>
            </a:r>
          </a:p>
          <a:p>
            <a:r>
              <a:rPr lang="en-US" sz="1600" dirty="0">
                <a:solidFill>
                  <a:srgbClr val="000000"/>
                </a:solidFill>
              </a:rPr>
              <a:t> }</a:t>
            </a:r>
          </a:p>
        </p:txBody>
      </p:sp>
      <p:sp>
        <p:nvSpPr>
          <p:cNvPr id="7" name="Rounded Rectangular Callout 6"/>
          <p:cNvSpPr/>
          <p:nvPr/>
        </p:nvSpPr>
        <p:spPr bwMode="auto">
          <a:xfrm>
            <a:off x="6670424" y="3380426"/>
            <a:ext cx="2534536" cy="558800"/>
          </a:xfrm>
          <a:prstGeom prst="wedgeRoundRectCallout">
            <a:avLst>
              <a:gd name="adj1" fmla="val -120248"/>
              <a:gd name="adj2" fmla="val 1971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method invoked </a:t>
            </a:r>
          </a:p>
          <a:p>
            <a:pPr algn="l"/>
            <a:r>
              <a:rPr lang="en-US" sz="1400" dirty="0">
                <a:solidFill>
                  <a:srgbClr val="0000FF"/>
                </a:solidFill>
                <a:latin typeface="Segoe Print" pitchFamily="2" charset="0"/>
              </a:rPr>
              <a:t>for Get operation</a:t>
            </a:r>
          </a:p>
        </p:txBody>
      </p:sp>
      <p:sp>
        <p:nvSpPr>
          <p:cNvPr id="8" name="Rounded Rectangular Callout 7"/>
          <p:cNvSpPr/>
          <p:nvPr/>
        </p:nvSpPr>
        <p:spPr bwMode="auto">
          <a:xfrm>
            <a:off x="6670424" y="4569146"/>
            <a:ext cx="2534536" cy="558800"/>
          </a:xfrm>
          <a:prstGeom prst="wedgeRoundRectCallout">
            <a:avLst>
              <a:gd name="adj1" fmla="val -119045"/>
              <a:gd name="adj2" fmla="val 32438"/>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method invoked </a:t>
            </a:r>
          </a:p>
          <a:p>
            <a:pPr algn="l"/>
            <a:r>
              <a:rPr lang="en-US" sz="1400" dirty="0">
                <a:solidFill>
                  <a:srgbClr val="0000FF"/>
                </a:solidFill>
                <a:latin typeface="Segoe Print" pitchFamily="2" charset="0"/>
              </a:rPr>
              <a:t>for Post operation</a:t>
            </a:r>
          </a:p>
        </p:txBody>
      </p:sp>
    </p:spTree>
    <p:extLst>
      <p:ext uri="{BB962C8B-B14F-4D97-AF65-F5344CB8AC3E}">
        <p14:creationId xmlns:p14="http://schemas.microsoft.com/office/powerpoint/2010/main" val="236053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Filter Scope…</a:t>
            </a:r>
          </a:p>
        </p:txBody>
      </p:sp>
      <p:sp>
        <p:nvSpPr>
          <p:cNvPr id="5" name="Content Placeholder 2"/>
          <p:cNvSpPr>
            <a:spLocks noGrp="1"/>
          </p:cNvSpPr>
          <p:nvPr>
            <p:ph idx="4294967295"/>
          </p:nvPr>
        </p:nvSpPr>
        <p:spPr>
          <a:xfrm>
            <a:off x="2047774" y="1058437"/>
            <a:ext cx="8229600" cy="4960227"/>
          </a:xfrm>
          <a:prstGeom prst="rect">
            <a:avLst/>
          </a:prstGeom>
        </p:spPr>
        <p:txBody>
          <a:bodyPr/>
          <a:lstStyle/>
          <a:p>
            <a:r>
              <a:rPr lang="en-US" dirty="0"/>
              <a:t>Single Action Method:</a:t>
            </a:r>
          </a:p>
          <a:p>
            <a:endParaRPr lang="en-US" dirty="0"/>
          </a:p>
          <a:p>
            <a:endParaRPr lang="en-US" dirty="0"/>
          </a:p>
          <a:p>
            <a:endParaRPr lang="en-US" dirty="0"/>
          </a:p>
          <a:p>
            <a:r>
              <a:rPr lang="en-US" dirty="0"/>
              <a:t>Entire Controller</a:t>
            </a:r>
          </a:p>
          <a:p>
            <a:endParaRPr lang="en-US" dirty="0"/>
          </a:p>
          <a:p>
            <a:endParaRPr lang="en-US" dirty="0"/>
          </a:p>
          <a:p>
            <a:pPr marL="0" indent="0">
              <a:buNone/>
            </a:pPr>
            <a:endParaRPr lang="en-US" dirty="0"/>
          </a:p>
          <a:p>
            <a:r>
              <a:rPr lang="en-US" dirty="0"/>
              <a:t>Entire Application - Global filter</a:t>
            </a:r>
          </a:p>
          <a:p>
            <a:endParaRPr lang="en-US" dirty="0"/>
          </a:p>
          <a:p>
            <a:endParaRPr lang="en-US" dirty="0"/>
          </a:p>
          <a:p>
            <a:endParaRPr lang="en-US" dirty="0"/>
          </a:p>
          <a:p>
            <a:pPr marL="0" indent="0">
              <a:buNone/>
            </a:pPr>
            <a:endParaRPr 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905" y="1669868"/>
            <a:ext cx="3390900" cy="781050"/>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905" y="3147630"/>
            <a:ext cx="3390900" cy="762000"/>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2412371" y="4689601"/>
            <a:ext cx="5553075" cy="1357511"/>
            <a:chOff x="1262063" y="3357364"/>
            <a:chExt cx="5553075" cy="1357511"/>
          </a:xfrm>
          <a:effectLst>
            <a:glow rad="101600">
              <a:schemeClr val="accent2">
                <a:satMod val="175000"/>
                <a:alpha val="40000"/>
              </a:schemeClr>
            </a:glow>
          </a:effectLst>
        </p:grpSpPr>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063" y="3752850"/>
              <a:ext cx="55530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16115"/>
            <a:stretch/>
          </p:blipFill>
          <p:spPr bwMode="auto">
            <a:xfrm>
              <a:off x="1262063" y="3357364"/>
              <a:ext cx="55530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827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Global Filters</a:t>
            </a:r>
          </a:p>
        </p:txBody>
      </p:sp>
      <p:sp>
        <p:nvSpPr>
          <p:cNvPr id="6" name="Content Placeholder 4"/>
          <p:cNvSpPr txBox="1">
            <a:spLocks/>
          </p:cNvSpPr>
          <p:nvPr/>
        </p:nvSpPr>
        <p:spPr>
          <a:xfrm>
            <a:off x="2024349" y="1085158"/>
            <a:ext cx="8077200"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Font typeface="Arial" pitchFamily="34" charset="0"/>
              <a:buChar char="•"/>
            </a:pPr>
            <a:r>
              <a:rPr lang="en-US" sz="2000" dirty="0">
                <a:solidFill>
                  <a:prstClr val="black"/>
                </a:solidFill>
              </a:rPr>
              <a:t>Global filter executes on every action request</a:t>
            </a:r>
          </a:p>
          <a:p>
            <a:r>
              <a:rPr lang="en-US" sz="2000" dirty="0" err="1">
                <a:solidFill>
                  <a:prstClr val="black"/>
                </a:solidFill>
              </a:rPr>
              <a:t>RegisterGlobalFilters</a:t>
            </a:r>
            <a:r>
              <a:rPr lang="en-US" sz="2000" dirty="0">
                <a:solidFill>
                  <a:prstClr val="black"/>
                </a:solidFill>
              </a:rPr>
              <a:t>() method exposed in </a:t>
            </a:r>
            <a:r>
              <a:rPr lang="en-US" sz="2000" dirty="0" err="1">
                <a:solidFill>
                  <a:prstClr val="black"/>
                </a:solidFill>
              </a:rPr>
              <a:t>global.asax</a:t>
            </a:r>
            <a:endParaRPr lang="en-US" sz="2000" dirty="0">
              <a:solidFill>
                <a:prstClr val="black"/>
              </a:solidFill>
            </a:endParaRPr>
          </a:p>
          <a:p>
            <a:pPr marL="0" indent="0">
              <a:buNone/>
            </a:pPr>
            <a:endParaRPr lang="en-US" dirty="0">
              <a:solidFill>
                <a:prstClr val="black"/>
              </a:solidFill>
            </a:endParaRPr>
          </a:p>
          <a:p>
            <a:endParaRPr lang="en-US" dirty="0">
              <a:solidFill>
                <a:prstClr val="black"/>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277" y="2023657"/>
            <a:ext cx="41529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278" y="3154495"/>
            <a:ext cx="614362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531918" y="2186257"/>
            <a:ext cx="1552402" cy="480974"/>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953325" y="3730577"/>
            <a:ext cx="4290755" cy="556943"/>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36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1774371" y="924878"/>
            <a:ext cx="8503003" cy="4778828"/>
          </a:xfrm>
          <a:prstGeom prst="rect">
            <a:avLst/>
          </a:prstGeom>
        </p:spPr>
        <p:txBody>
          <a:bodyPr>
            <a:norm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Create to extend and manipulate behavior</a:t>
            </a:r>
          </a:p>
          <a:p>
            <a:r>
              <a:rPr lang="en-US" dirty="0"/>
              <a:t>Derive from </a:t>
            </a:r>
            <a:r>
              <a:rPr lang="en-US" dirty="0" err="1"/>
              <a:t>ActionFilterAttribute</a:t>
            </a:r>
            <a:endParaRPr lang="en-US" dirty="0"/>
          </a:p>
          <a:p>
            <a:r>
              <a:rPr lang="en-US" dirty="0"/>
              <a:t>Excellent from implementing cross-cutting functionality</a:t>
            </a:r>
          </a:p>
        </p:txBody>
      </p:sp>
      <p:sp>
        <p:nvSpPr>
          <p:cNvPr id="7" name="TextBox 6"/>
          <p:cNvSpPr txBox="1"/>
          <p:nvPr/>
        </p:nvSpPr>
        <p:spPr>
          <a:xfrm>
            <a:off x="1774372" y="2097378"/>
            <a:ext cx="6518919"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solidFill>
                  <a:srgbClr val="000000"/>
                </a:solidFill>
              </a:rPr>
              <a:t>public class </a:t>
            </a:r>
            <a:r>
              <a:rPr lang="en-US" sz="1400" dirty="0" err="1">
                <a:solidFill>
                  <a:srgbClr val="000000"/>
                </a:solidFill>
              </a:rPr>
              <a:t>LogMessageAttribute</a:t>
            </a:r>
            <a:r>
              <a:rPr lang="en-US" sz="1400" dirty="0">
                <a:solidFill>
                  <a:srgbClr val="000000"/>
                </a:solidFill>
              </a:rPr>
              <a:t> : </a:t>
            </a:r>
            <a:r>
              <a:rPr lang="en-US" sz="1400" dirty="0" err="1">
                <a:solidFill>
                  <a:srgbClr val="000000"/>
                </a:solidFill>
              </a:rPr>
              <a:t>ActionFilterAttribute</a:t>
            </a:r>
            <a:r>
              <a:rPr lang="en-US" sz="1400" dirty="0">
                <a:solidFill>
                  <a:srgbClr val="000000"/>
                </a:solidFill>
              </a:rPr>
              <a:t>     </a:t>
            </a:r>
          </a:p>
          <a:p>
            <a:r>
              <a:rPr lang="en-US" sz="1400" dirty="0">
                <a:solidFill>
                  <a:srgbClr val="000000"/>
                </a:solidFill>
              </a:rPr>
              <a:t>{       </a:t>
            </a:r>
          </a:p>
          <a:p>
            <a:r>
              <a:rPr lang="en-US" sz="1400" dirty="0">
                <a:solidFill>
                  <a:srgbClr val="000000"/>
                </a:solidFill>
              </a:rPr>
              <a:t>     public string Message { get; set; }     </a:t>
            </a:r>
          </a:p>
          <a:p>
            <a:endParaRPr lang="en-US" sz="1400" dirty="0">
              <a:solidFill>
                <a:srgbClr val="000000"/>
              </a:solidFill>
            </a:endParaRPr>
          </a:p>
          <a:p>
            <a:r>
              <a:rPr lang="en-US" sz="1400" dirty="0">
                <a:solidFill>
                  <a:srgbClr val="000000"/>
                </a:solidFill>
              </a:rPr>
              <a:t>     public override void </a:t>
            </a:r>
            <a:r>
              <a:rPr lang="en-US" sz="1400" dirty="0" err="1">
                <a:solidFill>
                  <a:srgbClr val="000000"/>
                </a:solidFill>
              </a:rPr>
              <a:t>OnActionExecuting</a:t>
            </a:r>
            <a:r>
              <a:rPr lang="en-US" sz="1400" dirty="0">
                <a:solidFill>
                  <a:srgbClr val="000000"/>
                </a:solidFill>
              </a:rPr>
              <a:t>(</a:t>
            </a:r>
            <a:r>
              <a:rPr lang="en-US" sz="1400" dirty="0" err="1">
                <a:solidFill>
                  <a:srgbClr val="000000"/>
                </a:solidFill>
              </a:rPr>
              <a:t>ActionExecutingContext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     </a:t>
            </a:r>
          </a:p>
          <a:p>
            <a:r>
              <a:rPr lang="en-US" sz="1400" dirty="0">
                <a:solidFill>
                  <a:srgbClr val="000000"/>
                </a:solidFill>
              </a:rPr>
              <a:t>     public override void </a:t>
            </a:r>
            <a:r>
              <a:rPr lang="en-US" sz="1400" dirty="0" err="1">
                <a:solidFill>
                  <a:srgbClr val="000000"/>
                </a:solidFill>
              </a:rPr>
              <a:t>OnActionExecuted</a:t>
            </a:r>
            <a:r>
              <a:rPr lang="en-US" sz="1400" dirty="0">
                <a:solidFill>
                  <a:srgbClr val="000000"/>
                </a:solidFill>
              </a:rPr>
              <a:t>(</a:t>
            </a:r>
            <a:r>
              <a:rPr lang="en-US" sz="1400" dirty="0" err="1">
                <a:solidFill>
                  <a:srgbClr val="000000"/>
                </a:solidFill>
              </a:rPr>
              <a:t>ActionExecutedContext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endParaRPr lang="en-US" sz="1400" dirty="0">
              <a:solidFill>
                <a:srgbClr val="000000"/>
              </a:solidFill>
            </a:endParaRPr>
          </a:p>
          <a:p>
            <a:r>
              <a:rPr lang="en-US" sz="1400" dirty="0">
                <a:solidFill>
                  <a:srgbClr val="000000"/>
                </a:solidFill>
              </a:rPr>
              <a:t>     public override void </a:t>
            </a:r>
            <a:r>
              <a:rPr lang="en-US" sz="1400" dirty="0" err="1">
                <a:solidFill>
                  <a:srgbClr val="000000"/>
                </a:solidFill>
              </a:rPr>
              <a:t>OnResultExecuting</a:t>
            </a:r>
            <a:r>
              <a:rPr lang="en-US" sz="1400" dirty="0">
                <a:solidFill>
                  <a:srgbClr val="000000"/>
                </a:solidFill>
              </a:rPr>
              <a:t>(</a:t>
            </a:r>
            <a:r>
              <a:rPr lang="en-US" sz="1400" dirty="0" err="1">
                <a:solidFill>
                  <a:srgbClr val="000000"/>
                </a:solidFill>
              </a:rPr>
              <a:t>ResultExecutingContext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a:t>
            </a:r>
          </a:p>
          <a:p>
            <a:r>
              <a:rPr lang="en-US" sz="1400" dirty="0">
                <a:solidFill>
                  <a:srgbClr val="000000"/>
                </a:solidFill>
              </a:rPr>
              <a:t>    </a:t>
            </a:r>
          </a:p>
          <a:p>
            <a:r>
              <a:rPr lang="en-US" sz="1400" dirty="0">
                <a:solidFill>
                  <a:srgbClr val="000000"/>
                </a:solidFill>
              </a:rPr>
              <a:t>     public override void </a:t>
            </a:r>
            <a:r>
              <a:rPr lang="en-US" sz="1400" dirty="0" err="1">
                <a:solidFill>
                  <a:srgbClr val="000000"/>
                </a:solidFill>
              </a:rPr>
              <a:t>OnResultExecuted</a:t>
            </a:r>
            <a:r>
              <a:rPr lang="en-US" sz="1400" dirty="0">
                <a:solidFill>
                  <a:srgbClr val="000000"/>
                </a:solidFill>
              </a:rPr>
              <a:t>(</a:t>
            </a:r>
            <a:r>
              <a:rPr lang="en-US" sz="1400" dirty="0" err="1">
                <a:solidFill>
                  <a:srgbClr val="000000"/>
                </a:solidFill>
              </a:rPr>
              <a:t>ResultExecutedContext</a:t>
            </a:r>
            <a:r>
              <a:rPr lang="en-US" sz="1400" dirty="0">
                <a:solidFill>
                  <a:srgbClr val="000000"/>
                </a:solidFill>
              </a:rPr>
              <a:t> </a:t>
            </a:r>
            <a:r>
              <a:rPr lang="en-US" sz="1400" dirty="0" err="1">
                <a:solidFill>
                  <a:srgbClr val="000000"/>
                </a:solidFill>
              </a:rPr>
              <a:t>filterContext</a:t>
            </a:r>
            <a:r>
              <a:rPr lang="en-US" sz="1400" dirty="0">
                <a:solidFill>
                  <a:srgbClr val="000000"/>
                </a:solidFill>
              </a:rPr>
              <a:t>)</a:t>
            </a:r>
          </a:p>
          <a:p>
            <a:r>
              <a:rPr lang="en-US" sz="1400" dirty="0">
                <a:solidFill>
                  <a:srgbClr val="000000"/>
                </a:solidFill>
              </a:rPr>
              <a:t>     { … }        </a:t>
            </a:r>
          </a:p>
          <a:p>
            <a:r>
              <a:rPr lang="en-US" sz="1400" dirty="0">
                <a:solidFill>
                  <a:srgbClr val="000000"/>
                </a:solidFill>
              </a:rPr>
              <a:t>}</a:t>
            </a:r>
          </a:p>
        </p:txBody>
      </p:sp>
      <p:sp>
        <p:nvSpPr>
          <p:cNvPr id="8" name="TextBox 7"/>
          <p:cNvSpPr txBox="1"/>
          <p:nvPr/>
        </p:nvSpPr>
        <p:spPr>
          <a:xfrm>
            <a:off x="5870000" y="5204281"/>
            <a:ext cx="4407374" cy="1169551"/>
          </a:xfrm>
          <a:prstGeom prst="rect">
            <a:avLst/>
          </a:prstGeom>
          <a:solidFill>
            <a:srgbClr val="F9FBA5"/>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solidFill>
                  <a:srgbClr val="000000"/>
                </a:solidFill>
              </a:rPr>
              <a:t>[</a:t>
            </a:r>
            <a:r>
              <a:rPr lang="en-US" sz="1400" dirty="0" err="1">
                <a:solidFill>
                  <a:srgbClr val="000000"/>
                </a:solidFill>
              </a:rPr>
              <a:t>LogMessage</a:t>
            </a:r>
            <a:r>
              <a:rPr lang="en-US" sz="1400" dirty="0">
                <a:solidFill>
                  <a:srgbClr val="000000"/>
                </a:solidFill>
              </a:rPr>
              <a:t>(Message = "Hello from Microsoft")]     </a:t>
            </a:r>
          </a:p>
          <a:p>
            <a:r>
              <a:rPr lang="en-US" sz="1400" dirty="0">
                <a:solidFill>
                  <a:srgbClr val="000000"/>
                </a:solidFill>
              </a:rPr>
              <a:t>public class </a:t>
            </a:r>
            <a:r>
              <a:rPr lang="en-US" sz="1400" dirty="0" err="1">
                <a:solidFill>
                  <a:srgbClr val="000000"/>
                </a:solidFill>
              </a:rPr>
              <a:t>ArticleController</a:t>
            </a:r>
            <a:r>
              <a:rPr lang="en-US" sz="1400" dirty="0">
                <a:solidFill>
                  <a:srgbClr val="000000"/>
                </a:solidFill>
              </a:rPr>
              <a:t> : Controller     </a:t>
            </a:r>
          </a:p>
          <a:p>
            <a:r>
              <a:rPr lang="en-US" sz="1400" dirty="0">
                <a:solidFill>
                  <a:srgbClr val="000000"/>
                </a:solidFill>
              </a:rPr>
              <a:t>{</a:t>
            </a:r>
          </a:p>
          <a:p>
            <a:r>
              <a:rPr lang="en-US" sz="1400" dirty="0">
                <a:solidFill>
                  <a:srgbClr val="000000"/>
                </a:solidFill>
              </a:rPr>
              <a:t>    // Body of the controller</a:t>
            </a:r>
          </a:p>
          <a:p>
            <a:r>
              <a:rPr lang="en-US" sz="1400" dirty="0">
                <a:solidFill>
                  <a:srgbClr val="000000"/>
                </a:solidFill>
              </a:rPr>
              <a:t>}</a:t>
            </a:r>
          </a:p>
        </p:txBody>
      </p:sp>
      <p:sp>
        <p:nvSpPr>
          <p:cNvPr id="3" name="Oval 2"/>
          <p:cNvSpPr/>
          <p:nvPr/>
        </p:nvSpPr>
        <p:spPr>
          <a:xfrm>
            <a:off x="2672122" y="2097379"/>
            <a:ext cx="1827945" cy="347648"/>
          </a:xfrm>
          <a:prstGeom prst="ellipse">
            <a:avLst/>
          </a:prstGeom>
          <a:noFill/>
          <a:ln w="381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664891" y="5121248"/>
            <a:ext cx="1606452" cy="449459"/>
          </a:xfrm>
          <a:prstGeom prst="ellipse">
            <a:avLst/>
          </a:prstGeom>
          <a:noFill/>
          <a:ln w="381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normAutofit fontScale="90000"/>
          </a:bodyPr>
          <a:lstStyle/>
          <a:p>
            <a:r>
              <a:rPr lang="en-US" dirty="0"/>
              <a:t>Custom Action Filters</a:t>
            </a:r>
          </a:p>
        </p:txBody>
      </p:sp>
      <p:sp>
        <p:nvSpPr>
          <p:cNvPr id="2" name="Rectangular Callout 1"/>
          <p:cNvSpPr/>
          <p:nvPr/>
        </p:nvSpPr>
        <p:spPr>
          <a:xfrm>
            <a:off x="8865968" y="1660056"/>
            <a:ext cx="1597548" cy="1418664"/>
          </a:xfrm>
          <a:prstGeom prst="wedgeRectCallout">
            <a:avLst>
              <a:gd name="adj1" fmla="val -83708"/>
              <a:gd name="adj2" fmla="val -29033"/>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Logging, </a:t>
            </a:r>
          </a:p>
          <a:p>
            <a:r>
              <a:rPr lang="en-US" sz="1400" dirty="0"/>
              <a:t>Caching, </a:t>
            </a:r>
          </a:p>
          <a:p>
            <a:r>
              <a:rPr lang="en-US" sz="1400" dirty="0"/>
              <a:t>Monitoring, </a:t>
            </a:r>
          </a:p>
          <a:p>
            <a:r>
              <a:rPr lang="en-US" sz="1400" dirty="0"/>
              <a:t>Transactions, </a:t>
            </a:r>
          </a:p>
          <a:p>
            <a:r>
              <a:rPr lang="en-US" sz="1400" dirty="0"/>
              <a:t>Security</a:t>
            </a:r>
          </a:p>
        </p:txBody>
      </p:sp>
    </p:spTree>
    <p:extLst>
      <p:ext uri="{BB962C8B-B14F-4D97-AF65-F5344CB8AC3E}">
        <p14:creationId xmlns:p14="http://schemas.microsoft.com/office/powerpoint/2010/main" val="254865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DEPLOYMENT</a:t>
            </a:r>
            <a:endParaRPr lang="en-US" sz="9600" b="1" dirty="0">
              <a:solidFill>
                <a:srgbClr val="C00000"/>
              </a:solidFill>
            </a:endParaRPr>
          </a:p>
        </p:txBody>
      </p:sp>
    </p:spTree>
    <p:extLst>
      <p:ext uri="{BB962C8B-B14F-4D97-AF65-F5344CB8AC3E}">
        <p14:creationId xmlns:p14="http://schemas.microsoft.com/office/powerpoint/2010/main" val="8716969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MVC Deployment</a:t>
            </a:r>
          </a:p>
        </p:txBody>
      </p:sp>
      <p:sp>
        <p:nvSpPr>
          <p:cNvPr id="7" name="Content Placeholder 2"/>
          <p:cNvSpPr>
            <a:spLocks noGrp="1"/>
          </p:cNvSpPr>
          <p:nvPr>
            <p:ph idx="4294967295"/>
          </p:nvPr>
        </p:nvSpPr>
        <p:spPr>
          <a:xfrm>
            <a:off x="2057400" y="1044792"/>
            <a:ext cx="8229600" cy="5555367"/>
          </a:xfrm>
          <a:prstGeom prst="rect">
            <a:avLst/>
          </a:prstGeom>
        </p:spPr>
        <p:txBody>
          <a:bodyPr/>
          <a:lstStyle/>
          <a:p>
            <a:r>
              <a:rPr lang="en-US" sz="2400" dirty="0"/>
              <a:t>Three approaches to deploy MVC Applications to IIS </a:t>
            </a:r>
          </a:p>
          <a:p>
            <a:pPr lvl="1"/>
            <a:r>
              <a:rPr lang="en-US" dirty="0" err="1"/>
              <a:t>Xcopy</a:t>
            </a:r>
            <a:r>
              <a:rPr lang="en-US" dirty="0"/>
              <a:t> files</a:t>
            </a:r>
          </a:p>
          <a:p>
            <a:pPr lvl="1"/>
            <a:r>
              <a:rPr lang="en-US" dirty="0"/>
              <a:t>Deployment Package</a:t>
            </a:r>
          </a:p>
          <a:p>
            <a:pPr lvl="1"/>
            <a:r>
              <a:rPr lang="en-US" dirty="0"/>
              <a:t>One-Click Publishing</a:t>
            </a:r>
          </a:p>
          <a:p>
            <a:r>
              <a:rPr lang="en-US" sz="2400" dirty="0"/>
              <a:t>All approaches achieve the same result</a:t>
            </a:r>
          </a:p>
          <a:p>
            <a:r>
              <a:rPr lang="en-US" sz="2400" dirty="0"/>
              <a:t>Degree of automation varies</a:t>
            </a:r>
          </a:p>
          <a:p>
            <a:r>
              <a:rPr lang="en-US" sz="2400" dirty="0"/>
              <a:t>Two of the approaches support </a:t>
            </a:r>
            <a:r>
              <a:rPr lang="en-US" sz="2400" dirty="0" err="1"/>
              <a:t>web.config</a:t>
            </a:r>
            <a:r>
              <a:rPr lang="en-US" sz="2400" dirty="0"/>
              <a:t> transformations</a:t>
            </a:r>
          </a:p>
          <a:p>
            <a:pPr lvl="1"/>
            <a:r>
              <a:rPr lang="en-US" dirty="0"/>
              <a:t>Automatically control </a:t>
            </a:r>
            <a:r>
              <a:rPr lang="en-US" dirty="0" err="1"/>
              <a:t>web.config</a:t>
            </a:r>
            <a:r>
              <a:rPr lang="en-US" dirty="0"/>
              <a:t> settings based upon the target environment</a:t>
            </a:r>
          </a:p>
          <a:p>
            <a:pPr lvl="2"/>
            <a:r>
              <a:rPr lang="en-US" sz="2200" dirty="0"/>
              <a:t>Disable debug options</a:t>
            </a:r>
          </a:p>
          <a:p>
            <a:pPr lvl="2"/>
            <a:r>
              <a:rPr lang="en-US" sz="2200" dirty="0"/>
              <a:t>Change connection strings</a:t>
            </a:r>
          </a:p>
          <a:p>
            <a:pPr lvl="2"/>
            <a:endParaRPr lang="en-US" sz="2200" dirty="0"/>
          </a:p>
          <a:p>
            <a:endParaRPr lang="en-US" sz="2400" dirty="0"/>
          </a:p>
        </p:txBody>
      </p:sp>
      <p:pic>
        <p:nvPicPr>
          <p:cNvPr id="1026" name="Picture 2" descr="http://ts4.mm.bing.net/images/thumbnail.aspx?q=4686638785233091&amp;id=4fb53aedd03aa161be23f48bf95469b5&amp;url=http%3a%2f%2fwww.prlog.org%2f10774537-distribrute-p2p-desktop-deploy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282" y="1463674"/>
            <a:ext cx="230505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98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238"/>
            <a:ext cx="12192000" cy="1020762"/>
          </a:xfrm>
        </p:spPr>
        <p:txBody>
          <a:bodyPr>
            <a:normAutofit/>
          </a:bodyPr>
          <a:lstStyle/>
          <a:p>
            <a:pPr algn="ctr"/>
            <a:r>
              <a:rPr lang="en-US" sz="6000" b="1" dirty="0"/>
              <a:t>I’m Not a Professor</a:t>
            </a:r>
          </a:p>
        </p:txBody>
      </p:sp>
      <p:pic>
        <p:nvPicPr>
          <p:cNvPr id="1028" name="Picture 4" descr="Image result for profes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44" y="1032163"/>
            <a:ext cx="11051312" cy="552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59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Xcopy</a:t>
            </a:r>
            <a:r>
              <a:rPr lang="en-US" dirty="0"/>
              <a:t> Deployment	</a:t>
            </a:r>
          </a:p>
        </p:txBody>
      </p:sp>
      <p:sp>
        <p:nvSpPr>
          <p:cNvPr id="7" name="Content Placeholder 2"/>
          <p:cNvSpPr>
            <a:spLocks noGrp="1"/>
          </p:cNvSpPr>
          <p:nvPr>
            <p:ph idx="4294967295"/>
          </p:nvPr>
        </p:nvSpPr>
        <p:spPr>
          <a:xfrm>
            <a:off x="2057400" y="1044791"/>
            <a:ext cx="8229600" cy="3939540"/>
          </a:xfrm>
          <a:prstGeom prst="rect">
            <a:avLst/>
          </a:prstGeom>
        </p:spPr>
        <p:txBody>
          <a:bodyPr/>
          <a:lstStyle/>
          <a:p>
            <a:r>
              <a:rPr lang="en-US" sz="2400" dirty="0"/>
              <a:t>Most basic approach</a:t>
            </a:r>
          </a:p>
          <a:p>
            <a:r>
              <a:rPr lang="en-US" sz="2400" dirty="0"/>
              <a:t>Manually copy required files:</a:t>
            </a:r>
          </a:p>
          <a:p>
            <a:pPr lvl="1"/>
            <a:r>
              <a:rPr lang="en-US" dirty="0"/>
              <a:t>The compiled .NET assemblies (/bin folder)</a:t>
            </a:r>
          </a:p>
          <a:p>
            <a:pPr lvl="1"/>
            <a:r>
              <a:rPr lang="en-US" dirty="0"/>
              <a:t>Configuration files (</a:t>
            </a:r>
            <a:r>
              <a:rPr lang="en-US" dirty="0" err="1"/>
              <a:t>web.config</a:t>
            </a:r>
            <a:r>
              <a:rPr lang="en-US" dirty="0"/>
              <a:t> and </a:t>
            </a:r>
            <a:r>
              <a:rPr lang="en-US" dirty="0" err="1"/>
              <a:t>global.asax</a:t>
            </a:r>
            <a:r>
              <a:rPr lang="en-US" dirty="0"/>
              <a:t>)</a:t>
            </a:r>
          </a:p>
          <a:p>
            <a:pPr lvl="1"/>
            <a:r>
              <a:rPr lang="en-US" dirty="0"/>
              <a:t>View files (.</a:t>
            </a:r>
            <a:r>
              <a:rPr lang="en-US" dirty="0" err="1"/>
              <a:t>cshtml</a:t>
            </a:r>
            <a:r>
              <a:rPr lang="en-US" dirty="0"/>
              <a:t>)</a:t>
            </a:r>
          </a:p>
          <a:p>
            <a:pPr lvl="1"/>
            <a:r>
              <a:rPr lang="en-US" dirty="0"/>
              <a:t>Static files (images, CSS, JavaScript files)</a:t>
            </a:r>
          </a:p>
          <a:p>
            <a:r>
              <a:rPr lang="en-US" sz="2400" dirty="0"/>
              <a:t>For security reasons, best not to copy:</a:t>
            </a:r>
          </a:p>
          <a:p>
            <a:pPr lvl="1"/>
            <a:r>
              <a:rPr lang="en-US" dirty="0"/>
              <a:t>C# code files</a:t>
            </a:r>
          </a:p>
          <a:p>
            <a:pPr lvl="1"/>
            <a:r>
              <a:rPr lang="en-US" dirty="0"/>
              <a:t>Project files</a:t>
            </a:r>
          </a:p>
        </p:txBody>
      </p:sp>
      <p:pic>
        <p:nvPicPr>
          <p:cNvPr id="3074" name="Picture 2" descr="http://ts2.mm.bing.net/images/thumbnail.aspx?q=4705094270910545&amp;id=f1814aa10d9fb03fffbcc4c06dd6c280&amp;url=http%3a%2f%2fprofile.ak.fbcdn.net%2fhprofile-ak-snc4%2f276869_166055653475552_2118039611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082" y="533543"/>
            <a:ext cx="1042165" cy="140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2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Deployment Package	</a:t>
            </a:r>
          </a:p>
        </p:txBody>
      </p:sp>
      <p:sp>
        <p:nvSpPr>
          <p:cNvPr id="7" name="Content Placeholder 2"/>
          <p:cNvSpPr>
            <a:spLocks noGrp="1"/>
          </p:cNvSpPr>
          <p:nvPr>
            <p:ph idx="4294967295"/>
          </p:nvPr>
        </p:nvSpPr>
        <p:spPr>
          <a:xfrm>
            <a:off x="2057400" y="1044792"/>
            <a:ext cx="8229600" cy="4108817"/>
          </a:xfrm>
          <a:prstGeom prst="rect">
            <a:avLst/>
          </a:prstGeom>
        </p:spPr>
        <p:txBody>
          <a:bodyPr>
            <a:normAutofit lnSpcReduction="10000"/>
          </a:bodyPr>
          <a:lstStyle/>
          <a:p>
            <a:pPr>
              <a:spcAft>
                <a:spcPts val="600"/>
              </a:spcAft>
            </a:pPr>
            <a:r>
              <a:rPr lang="en-US" sz="2400" dirty="0"/>
              <a:t>Visual Studio can generate </a:t>
            </a:r>
            <a:r>
              <a:rPr lang="en-US" sz="2400" dirty="0">
                <a:solidFill>
                  <a:srgbClr val="C00000"/>
                </a:solidFill>
                <a:latin typeface="Segoe Print" pitchFamily="2" charset="0"/>
              </a:rPr>
              <a:t>deployment package</a:t>
            </a:r>
          </a:p>
          <a:p>
            <a:pPr lvl="1"/>
            <a:r>
              <a:rPr lang="en-US" dirty="0"/>
              <a:t>Zip file containing application files along with supporting configuration files</a:t>
            </a:r>
          </a:p>
          <a:p>
            <a:pPr lvl="1"/>
            <a:r>
              <a:rPr lang="en-US" dirty="0"/>
              <a:t>Supports </a:t>
            </a:r>
            <a:r>
              <a:rPr lang="en-US" dirty="0" err="1"/>
              <a:t>web.config</a:t>
            </a:r>
            <a:r>
              <a:rPr lang="en-US" dirty="0"/>
              <a:t> transformations</a:t>
            </a:r>
          </a:p>
          <a:p>
            <a:pPr lvl="1"/>
            <a:r>
              <a:rPr lang="en-US" dirty="0"/>
              <a:t>Supports database deployment</a:t>
            </a:r>
          </a:p>
          <a:p>
            <a:pPr>
              <a:spcAft>
                <a:spcPts val="600"/>
              </a:spcAft>
            </a:pPr>
            <a:r>
              <a:rPr lang="en-US" sz="2400" dirty="0"/>
              <a:t>IIS Manager supports Import Package wizard</a:t>
            </a:r>
          </a:p>
          <a:p>
            <a:pPr lvl="1"/>
            <a:r>
              <a:rPr lang="en-US" dirty="0"/>
              <a:t>Deployment steps are presented </a:t>
            </a:r>
          </a:p>
          <a:p>
            <a:pPr lvl="1"/>
            <a:r>
              <a:rPr lang="en-US" dirty="0"/>
              <a:t>Option to prevent individual items from being deployed</a:t>
            </a:r>
          </a:p>
          <a:p>
            <a:pPr lvl="1">
              <a:spcAft>
                <a:spcPts val="600"/>
              </a:spcAft>
            </a:pPr>
            <a:r>
              <a:rPr lang="en-US" dirty="0"/>
              <a:t>Option to override database connection string settings</a:t>
            </a:r>
          </a:p>
          <a:p>
            <a:r>
              <a:rPr lang="en-US" sz="2400" dirty="0"/>
              <a:t>Must install Web Deployment features on server</a:t>
            </a:r>
          </a:p>
        </p:txBody>
      </p:sp>
      <p:pic>
        <p:nvPicPr>
          <p:cNvPr id="2052" name="Picture 4" descr="http://ts2.mm.bing.net/images/thumbnail.aspx?q=4594765169754453&amp;id=525f5258849e38a78a9609882d39f60d&amp;url=http%3a%2f%2fkotastudentcare.com%2fimages%2fpack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137" y="2174010"/>
            <a:ext cx="142875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One-Click Publishing</a:t>
            </a:r>
          </a:p>
        </p:txBody>
      </p:sp>
      <p:sp>
        <p:nvSpPr>
          <p:cNvPr id="7" name="Content Placeholder 2"/>
          <p:cNvSpPr>
            <a:spLocks noGrp="1"/>
          </p:cNvSpPr>
          <p:nvPr>
            <p:ph idx="4294967295"/>
          </p:nvPr>
        </p:nvSpPr>
        <p:spPr>
          <a:xfrm>
            <a:off x="2057400" y="1044792"/>
            <a:ext cx="8229600" cy="10356681"/>
          </a:xfrm>
          <a:prstGeom prst="rect">
            <a:avLst/>
          </a:prstGeom>
        </p:spPr>
        <p:txBody>
          <a:bodyPr/>
          <a:lstStyle/>
          <a:p>
            <a:pPr>
              <a:spcAft>
                <a:spcPts val="600"/>
              </a:spcAft>
            </a:pPr>
            <a:r>
              <a:rPr lang="en-US" sz="2400" dirty="0"/>
              <a:t>Connect to server and deploy application directly without copying files</a:t>
            </a:r>
          </a:p>
          <a:p>
            <a:pPr>
              <a:spcAft>
                <a:spcPts val="600"/>
              </a:spcAft>
            </a:pPr>
            <a:r>
              <a:rPr lang="en-US" sz="2400" dirty="0"/>
              <a:t>Configure and launch One-Click publisher from Visual Studio</a:t>
            </a:r>
          </a:p>
          <a:p>
            <a:pPr>
              <a:spcAft>
                <a:spcPts val="600"/>
              </a:spcAft>
            </a:pPr>
            <a:r>
              <a:rPr lang="en-US" sz="2400" dirty="0"/>
              <a:t>Select the publication method:</a:t>
            </a:r>
          </a:p>
          <a:p>
            <a:pPr lvl="1">
              <a:spcAft>
                <a:spcPts val="600"/>
              </a:spcAft>
            </a:pPr>
            <a:r>
              <a:rPr lang="en-US" dirty="0" err="1"/>
              <a:t>WebDeploy</a:t>
            </a:r>
            <a:endParaRPr lang="en-US" dirty="0"/>
          </a:p>
          <a:p>
            <a:pPr lvl="1">
              <a:spcAft>
                <a:spcPts val="600"/>
              </a:spcAft>
            </a:pPr>
            <a:r>
              <a:rPr lang="en-US" dirty="0"/>
              <a:t>FTP</a:t>
            </a:r>
          </a:p>
          <a:p>
            <a:pPr lvl="1">
              <a:spcAft>
                <a:spcPts val="600"/>
              </a:spcAft>
            </a:pPr>
            <a:r>
              <a:rPr lang="en-US" dirty="0"/>
              <a:t>File System</a:t>
            </a:r>
          </a:p>
          <a:p>
            <a:pPr lvl="1">
              <a:spcAft>
                <a:spcPts val="600"/>
              </a:spcAft>
            </a:pPr>
            <a:r>
              <a:rPr lang="en-US" dirty="0"/>
              <a:t>FPSE</a:t>
            </a:r>
          </a:p>
          <a:p>
            <a:r>
              <a:rPr lang="en-US" sz="2400" dirty="0"/>
              <a:t>Supports </a:t>
            </a:r>
            <a:r>
              <a:rPr lang="en-US" sz="2400" dirty="0" err="1"/>
              <a:t>web.config</a:t>
            </a:r>
            <a:r>
              <a:rPr lang="en-US" sz="2400" dirty="0"/>
              <a:t> transformations</a:t>
            </a:r>
          </a:p>
          <a:p>
            <a:r>
              <a:rPr lang="en-US" sz="2400" dirty="0"/>
              <a:t>Supports database deployment</a:t>
            </a:r>
          </a:p>
          <a:p>
            <a:pPr marL="274320" lvl="1" indent="0">
              <a:spcAft>
                <a:spcPts val="600"/>
              </a:spcAft>
              <a:buNone/>
            </a:pPr>
            <a:endParaRPr lang="en-US" dirty="0"/>
          </a:p>
          <a:p>
            <a:pPr>
              <a:spcAft>
                <a:spcPts val="600"/>
              </a:spcAft>
            </a:pPr>
            <a:endParaRPr lang="en-US" sz="2400" dirty="0">
              <a:solidFill>
                <a:srgbClr val="C00000"/>
              </a:solidFill>
              <a:latin typeface="Segoe Print" pitchFamily="2" charset="0"/>
            </a:endParaRPr>
          </a:p>
          <a:p>
            <a:pPr lvl="1"/>
            <a:r>
              <a:rPr lang="en-US" dirty="0"/>
              <a:t>Zip file containing the application files along with supporting configuration files</a:t>
            </a:r>
          </a:p>
          <a:p>
            <a:pPr lvl="1"/>
            <a:r>
              <a:rPr lang="en-US" dirty="0"/>
              <a:t>Supports </a:t>
            </a:r>
            <a:r>
              <a:rPr lang="en-US" dirty="0" err="1"/>
              <a:t>web.config</a:t>
            </a:r>
            <a:r>
              <a:rPr lang="en-US" dirty="0"/>
              <a:t> transformations</a:t>
            </a:r>
          </a:p>
          <a:p>
            <a:pPr lvl="1"/>
            <a:r>
              <a:rPr lang="en-US" dirty="0"/>
              <a:t>Supports database deployment</a:t>
            </a:r>
          </a:p>
          <a:p>
            <a:pPr>
              <a:spcAft>
                <a:spcPts val="600"/>
              </a:spcAft>
            </a:pPr>
            <a:r>
              <a:rPr lang="en-US" sz="2400" dirty="0"/>
              <a:t>IIS Manager supports Import Package wizard</a:t>
            </a:r>
          </a:p>
          <a:p>
            <a:pPr lvl="1"/>
            <a:r>
              <a:rPr lang="en-US" dirty="0"/>
              <a:t>Deployment steps are presented </a:t>
            </a:r>
          </a:p>
          <a:p>
            <a:pPr lvl="1"/>
            <a:r>
              <a:rPr lang="en-US" dirty="0"/>
              <a:t>Option to prevent individual items from being deployed</a:t>
            </a:r>
          </a:p>
          <a:p>
            <a:pPr lvl="1">
              <a:spcAft>
                <a:spcPts val="600"/>
              </a:spcAft>
            </a:pPr>
            <a:r>
              <a:rPr lang="en-US" dirty="0"/>
              <a:t>Option to override database connection string settings</a:t>
            </a:r>
          </a:p>
          <a:p>
            <a:r>
              <a:rPr lang="en-US" sz="2400" dirty="0"/>
              <a:t>Must install Web Deployment features on server</a:t>
            </a:r>
          </a:p>
        </p:txBody>
      </p:sp>
      <p:pic>
        <p:nvPicPr>
          <p:cNvPr id="4098" name="Picture 2" descr="http://ts4.mm.bing.net/images/thumbnail.aspx?q=4978035133055231&amp;id=cedf1bd01f0f2c0deed9b731c28208f4&amp;url=http%3a%2f%2fwww.schroff.fr%2finternet%2fpix%2flogo_oneclic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263" y="2528455"/>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88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RAZOR LAYOUTS</a:t>
            </a:r>
            <a:endParaRPr lang="en-US" sz="9600" b="1" dirty="0">
              <a:solidFill>
                <a:srgbClr val="C00000"/>
              </a:solidFill>
            </a:endParaRPr>
          </a:p>
        </p:txBody>
      </p:sp>
    </p:spTree>
    <p:extLst>
      <p:ext uri="{BB962C8B-B14F-4D97-AF65-F5344CB8AC3E}">
        <p14:creationId xmlns:p14="http://schemas.microsoft.com/office/powerpoint/2010/main" val="11905905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 Layouts</a:t>
            </a:r>
          </a:p>
        </p:txBody>
      </p:sp>
      <p:sp>
        <p:nvSpPr>
          <p:cNvPr id="6" name="Content Placeholder 4"/>
          <p:cNvSpPr>
            <a:spLocks noGrp="1"/>
          </p:cNvSpPr>
          <p:nvPr>
            <p:ph sz="quarter" idx="4294967295"/>
          </p:nvPr>
        </p:nvSpPr>
        <p:spPr>
          <a:xfrm>
            <a:off x="1812925" y="937988"/>
            <a:ext cx="8572500" cy="1000274"/>
          </a:xfrm>
          <a:prstGeom prst="rect">
            <a:avLst/>
          </a:prstGeom>
        </p:spPr>
        <p:txBody>
          <a:bodyPr>
            <a:normAutofit fontScale="77500" lnSpcReduction="20000"/>
          </a:bodyPr>
          <a:lstStyle/>
          <a:p>
            <a:r>
              <a:rPr lang="en-GB" dirty="0"/>
              <a:t>Acts as Master Page, but with compact syntax</a:t>
            </a:r>
          </a:p>
          <a:p>
            <a:r>
              <a:rPr lang="en-US" dirty="0"/>
              <a:t>Can define multiple, non-contiguous, replaceable regions within layout and optionally “fill in” at runtime</a:t>
            </a:r>
          </a:p>
        </p:txBody>
      </p:sp>
    </p:spTree>
    <p:extLst>
      <p:ext uri="{BB962C8B-B14F-4D97-AF65-F5344CB8AC3E}">
        <p14:creationId xmlns:p14="http://schemas.microsoft.com/office/powerpoint/2010/main" val="6925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 Layouts</a:t>
            </a:r>
          </a:p>
        </p:txBody>
      </p:sp>
      <p:sp>
        <p:nvSpPr>
          <p:cNvPr id="3" name="Rectangle 2"/>
          <p:cNvSpPr/>
          <p:nvPr/>
        </p:nvSpPr>
        <p:spPr>
          <a:xfrm>
            <a:off x="2079878" y="984188"/>
            <a:ext cx="7684160" cy="4989418"/>
          </a:xfrm>
          <a:prstGeom prst="rect">
            <a:avLst/>
          </a:prstGeom>
          <a:noFill/>
          <a:ln w="31750">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9" y="1087282"/>
            <a:ext cx="6457950"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ular Callout 6"/>
          <p:cNvSpPr/>
          <p:nvPr/>
        </p:nvSpPr>
        <p:spPr>
          <a:xfrm>
            <a:off x="7529644" y="4013270"/>
            <a:ext cx="1743310" cy="612648"/>
          </a:xfrm>
          <a:prstGeom prst="wedgeRectCallout">
            <a:avLst>
              <a:gd name="adj1" fmla="val -273641"/>
              <a:gd name="adj2" fmla="val 79721"/>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Renders containing page</a:t>
            </a:r>
          </a:p>
        </p:txBody>
      </p:sp>
      <p:sp>
        <p:nvSpPr>
          <p:cNvPr id="12" name="Rectangular Callout 11"/>
          <p:cNvSpPr/>
          <p:nvPr/>
        </p:nvSpPr>
        <p:spPr>
          <a:xfrm>
            <a:off x="7682044" y="5068347"/>
            <a:ext cx="1743310" cy="612648"/>
          </a:xfrm>
          <a:prstGeom prst="wedgeRectCallout">
            <a:avLst>
              <a:gd name="adj1" fmla="val -223879"/>
              <a:gd name="adj2" fmla="val -23608"/>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Renders </a:t>
            </a:r>
          </a:p>
          <a:p>
            <a:pPr algn="ctr"/>
            <a:r>
              <a:rPr lang="en-US" sz="1600" dirty="0">
                <a:solidFill>
                  <a:srgbClr val="000000"/>
                </a:solidFill>
              </a:rPr>
              <a:t>Footer Section</a:t>
            </a:r>
          </a:p>
        </p:txBody>
      </p:sp>
      <p:sp>
        <p:nvSpPr>
          <p:cNvPr id="13" name="Rectangular Callout 12"/>
          <p:cNvSpPr/>
          <p:nvPr/>
        </p:nvSpPr>
        <p:spPr>
          <a:xfrm>
            <a:off x="7783404" y="2101541"/>
            <a:ext cx="1743310" cy="612648"/>
          </a:xfrm>
          <a:prstGeom prst="wedgeRectCallout">
            <a:avLst>
              <a:gd name="adj1" fmla="val -207740"/>
              <a:gd name="adj2" fmla="val 112251"/>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Renders </a:t>
            </a:r>
          </a:p>
          <a:p>
            <a:pPr algn="ctr"/>
            <a:r>
              <a:rPr lang="en-US" sz="1600" dirty="0">
                <a:solidFill>
                  <a:srgbClr val="000000"/>
                </a:solidFill>
              </a:rPr>
              <a:t>Header Section</a:t>
            </a:r>
          </a:p>
        </p:txBody>
      </p:sp>
      <p:sp>
        <p:nvSpPr>
          <p:cNvPr id="9" name="Rectangular Callout 8"/>
          <p:cNvSpPr/>
          <p:nvPr/>
        </p:nvSpPr>
        <p:spPr>
          <a:xfrm>
            <a:off x="7529644" y="2925837"/>
            <a:ext cx="1743310" cy="612648"/>
          </a:xfrm>
          <a:prstGeom prst="wedgeRectCallout">
            <a:avLst>
              <a:gd name="adj1" fmla="val -106871"/>
              <a:gd name="adj2" fmla="val 91203"/>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Consider </a:t>
            </a:r>
          </a:p>
          <a:p>
            <a:pPr algn="ctr"/>
            <a:r>
              <a:rPr lang="en-US" sz="1600" dirty="0">
                <a:solidFill>
                  <a:srgbClr val="000000"/>
                </a:solidFill>
              </a:rPr>
              <a:t>Partial Class</a:t>
            </a:r>
          </a:p>
        </p:txBody>
      </p:sp>
    </p:spTree>
    <p:extLst>
      <p:ext uri="{BB962C8B-B14F-4D97-AF65-F5344CB8AC3E}">
        <p14:creationId xmlns:p14="http://schemas.microsoft.com/office/powerpoint/2010/main" val="234767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438" y="2243339"/>
            <a:ext cx="2305625" cy="3289993"/>
          </a:xfrm>
          <a:prstGeom prst="rect">
            <a:avLst/>
          </a:prstGeom>
          <a:noFill/>
          <a:ln>
            <a:noFill/>
          </a:ln>
          <a:effectLst>
            <a:outerShdw dist="35921" dir="2700000" algn="ctr" rotWithShape="0">
              <a:schemeClr val="tx1">
                <a:alpha val="4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Razor Supporting Files</a:t>
            </a:r>
          </a:p>
        </p:txBody>
      </p:sp>
      <p:sp>
        <p:nvSpPr>
          <p:cNvPr id="5" name="Content Placeholder 2"/>
          <p:cNvSpPr>
            <a:spLocks noGrp="1"/>
          </p:cNvSpPr>
          <p:nvPr>
            <p:ph idx="4294967295"/>
          </p:nvPr>
        </p:nvSpPr>
        <p:spPr>
          <a:xfrm>
            <a:off x="1913436" y="994875"/>
            <a:ext cx="8229600" cy="5586145"/>
          </a:xfrm>
          <a:prstGeom prst="rect">
            <a:avLst/>
          </a:prstGeom>
        </p:spPr>
        <p:txBody>
          <a:bodyPr/>
          <a:lstStyle/>
          <a:p>
            <a:r>
              <a:rPr lang="en-GB" dirty="0"/>
              <a:t>Each Razor view starts by firing _</a:t>
            </a:r>
            <a:r>
              <a:rPr lang="en-GB" dirty="0" err="1"/>
              <a:t>ViewStart.cshtml</a:t>
            </a:r>
            <a:endParaRPr lang="en-GB" dirty="0">
              <a:solidFill>
                <a:srgbClr val="C00000"/>
              </a:solidFill>
              <a:latin typeface="Segoe Print" pitchFamily="2" charset="0"/>
            </a:endParaRPr>
          </a:p>
          <a:p>
            <a:pPr lvl="1"/>
            <a:r>
              <a:rPr lang="en-GB" sz="1800" dirty="0"/>
              <a:t>Container to specify code to </a:t>
            </a:r>
            <a:r>
              <a:rPr lang="en-GB" sz="1800" dirty="0">
                <a:solidFill>
                  <a:srgbClr val="C00000"/>
                </a:solidFill>
                <a:latin typeface="Segoe Print" pitchFamily="2" charset="0"/>
              </a:rPr>
              <a:t>include in all views</a:t>
            </a:r>
          </a:p>
          <a:p>
            <a:endParaRPr lang="en-GB" dirty="0"/>
          </a:p>
          <a:p>
            <a:endParaRPr lang="en-US" dirty="0"/>
          </a:p>
          <a:p>
            <a:pPr lvl="1">
              <a:spcBef>
                <a:spcPts val="1800"/>
              </a:spcBef>
            </a:pPr>
            <a:r>
              <a:rPr lang="en-GB" sz="1800" dirty="0"/>
              <a:t>Razor calls first, by convention, each time it creates a view</a:t>
            </a:r>
          </a:p>
          <a:p>
            <a:pPr lvl="1"/>
            <a:r>
              <a:rPr lang="en-GB" sz="1800" dirty="0"/>
              <a:t>Supports </a:t>
            </a:r>
            <a:r>
              <a:rPr lang="en-GB" sz="1800" dirty="0">
                <a:solidFill>
                  <a:srgbClr val="C00000"/>
                </a:solidFill>
                <a:latin typeface="Segoe Print" pitchFamily="2" charset="0"/>
              </a:rPr>
              <a:t>DRY principle</a:t>
            </a:r>
            <a:r>
              <a:rPr lang="en-GB" sz="1800" dirty="0"/>
              <a:t>:  Shared code in one place</a:t>
            </a:r>
          </a:p>
          <a:p>
            <a:r>
              <a:rPr lang="en-GB" dirty="0"/>
              <a:t>Razor supports </a:t>
            </a:r>
            <a:r>
              <a:rPr lang="en-GB" dirty="0">
                <a:solidFill>
                  <a:srgbClr val="C00000"/>
                </a:solidFill>
                <a:latin typeface="Segoe Print" pitchFamily="2" charset="0"/>
              </a:rPr>
              <a:t>shared</a:t>
            </a:r>
            <a:r>
              <a:rPr lang="en-GB" dirty="0">
                <a:solidFill>
                  <a:srgbClr val="C00000"/>
                </a:solidFill>
              </a:rPr>
              <a:t> </a:t>
            </a:r>
            <a:r>
              <a:rPr lang="en-GB" dirty="0"/>
              <a:t>subfolder within view folder</a:t>
            </a:r>
          </a:p>
          <a:p>
            <a:pPr lvl="1"/>
            <a:r>
              <a:rPr lang="en-GB" dirty="0"/>
              <a:t>Contains common partial views shared across all views</a:t>
            </a:r>
          </a:p>
          <a:p>
            <a:pPr lvl="1"/>
            <a:r>
              <a:rPr lang="en-GB" dirty="0"/>
              <a:t>By convention, partial views start with </a:t>
            </a:r>
            <a:r>
              <a:rPr lang="en-GB" sz="1800" dirty="0">
                <a:solidFill>
                  <a:srgbClr val="C00000"/>
                </a:solidFill>
                <a:latin typeface="Segoe Print" pitchFamily="2" charset="0"/>
              </a:rPr>
              <a:t>underscore</a:t>
            </a:r>
          </a:p>
          <a:p>
            <a:r>
              <a:rPr lang="en-GB" dirty="0"/>
              <a:t>When searching for a view, Razor will search                                                                     controller view folder and then the shared directory</a:t>
            </a:r>
          </a:p>
          <a:p>
            <a:pPr lvl="1"/>
            <a:endParaRPr lang="en-GB" sz="1800" dirty="0"/>
          </a:p>
          <a:p>
            <a:pPr lvl="2"/>
            <a:endParaRPr lang="en-GB" sz="1600" dirty="0"/>
          </a:p>
          <a:p>
            <a:endParaRPr lang="en-GB" dirty="0"/>
          </a:p>
          <a:p>
            <a:endParaRPr lang="en-GB"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5427" y="1814313"/>
            <a:ext cx="5729012" cy="74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1975105" y="1743895"/>
            <a:ext cx="1947672" cy="444307"/>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8661411" y="4180547"/>
            <a:ext cx="1048293" cy="262590"/>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bwMode="auto">
          <a:xfrm>
            <a:off x="7984440" y="4311843"/>
            <a:ext cx="968795" cy="846567"/>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4" name="Straight Arrow Connector 13"/>
          <p:cNvCxnSpPr/>
          <p:nvPr/>
        </p:nvCxnSpPr>
        <p:spPr bwMode="auto">
          <a:xfrm>
            <a:off x="7984440" y="4311842"/>
            <a:ext cx="993909" cy="488758"/>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5" name="Straight Arrow Connector 14"/>
          <p:cNvCxnSpPr/>
          <p:nvPr/>
        </p:nvCxnSpPr>
        <p:spPr bwMode="auto">
          <a:xfrm>
            <a:off x="8036570" y="4311842"/>
            <a:ext cx="941778" cy="272706"/>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23" name="Straight Connector 22"/>
          <p:cNvCxnSpPr/>
          <p:nvPr/>
        </p:nvCxnSpPr>
        <p:spPr>
          <a:xfrm>
            <a:off x="8549026" y="2168323"/>
            <a:ext cx="2118975"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560765" y="5560881"/>
            <a:ext cx="2118975"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668000" y="2153351"/>
            <a:ext cx="0" cy="3379981"/>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1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giphy.com/media/l0MYEqEzwMWFCg8rm/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p:cNvSpPr txBox="1">
            <a:spLocks/>
          </p:cNvSpPr>
          <p:nvPr/>
        </p:nvSpPr>
        <p:spPr>
          <a:xfrm>
            <a:off x="1765426" y="4249049"/>
            <a:ext cx="10194202" cy="128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bg1"/>
                </a:solidFill>
                <a:latin typeface="Arial" panose="020B0604020202020204" pitchFamily="34" charset="0"/>
                <a:cs typeface="Arial" panose="020B0604020202020204" pitchFamily="34" charset="0"/>
              </a:rPr>
              <a:t>MIND…</a:t>
            </a:r>
          </a:p>
        </p:txBody>
      </p:sp>
      <p:sp>
        <p:nvSpPr>
          <p:cNvPr id="5" name="Title 3"/>
          <p:cNvSpPr txBox="1">
            <a:spLocks/>
          </p:cNvSpPr>
          <p:nvPr/>
        </p:nvSpPr>
        <p:spPr>
          <a:xfrm>
            <a:off x="1765426" y="4268825"/>
            <a:ext cx="10194202" cy="128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9600" b="1" dirty="0">
              <a:solidFill>
                <a:schemeClr val="bg1"/>
              </a:solidFill>
            </a:endParaRPr>
          </a:p>
        </p:txBody>
      </p:sp>
      <p:sp>
        <p:nvSpPr>
          <p:cNvPr id="6" name="Title 3"/>
          <p:cNvSpPr txBox="1">
            <a:spLocks/>
          </p:cNvSpPr>
          <p:nvPr/>
        </p:nvSpPr>
        <p:spPr>
          <a:xfrm>
            <a:off x="1765426" y="4288601"/>
            <a:ext cx="10194202" cy="1284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bg1"/>
                </a:solidFill>
                <a:latin typeface="Arial" panose="020B0604020202020204" pitchFamily="34" charset="0"/>
                <a:cs typeface="Arial" panose="020B0604020202020204" pitchFamily="34" charset="0"/>
              </a:rPr>
              <a:t>BLOWN!</a:t>
            </a:r>
          </a:p>
        </p:txBody>
      </p:sp>
    </p:spTree>
    <p:extLst>
      <p:ext uri="{BB962C8B-B14F-4D97-AF65-F5344CB8AC3E}">
        <p14:creationId xmlns:p14="http://schemas.microsoft.com/office/powerpoint/2010/main" val="98743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3000"/>
                            </p:stCondLst>
                            <p:childTnLst>
                              <p:par>
                                <p:cTn id="8" presetID="1" presetClass="exit" presetSubtype="0" fill="hold" grpId="1" nodeType="afterEffect">
                                  <p:stCondLst>
                                    <p:cond delay="3000"/>
                                  </p:stCondLst>
                                  <p:childTnLst>
                                    <p:set>
                                      <p:cBhvr>
                                        <p:cTn id="9" dur="1" fill="hold">
                                          <p:stCondLst>
                                            <p:cond delay="0"/>
                                          </p:stCondLst>
                                        </p:cTn>
                                        <p:tgtEl>
                                          <p:spTgt spid="3"/>
                                        </p:tgtEl>
                                        <p:attrNameLst>
                                          <p:attrName>style.visibility</p:attrName>
                                        </p:attrNameLst>
                                      </p:cBhvr>
                                      <p:to>
                                        <p:strVal val="hidden"/>
                                      </p:to>
                                    </p:set>
                                  </p:childTnLst>
                                </p:cTn>
                              </p:par>
                              <p:par>
                                <p:cTn id="10" presetID="1" presetClass="entr" presetSubtype="0" fill="hold" grpId="0" nodeType="withEffect">
                                  <p:stCondLst>
                                    <p:cond delay="300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6000"/>
                            </p:stCondLst>
                            <p:childTnLst>
                              <p:par>
                                <p:cTn id="13" presetID="1" presetClass="exit" presetSubtype="0" fill="hold" grpId="1" nodeType="afterEffect">
                                  <p:stCondLst>
                                    <p:cond delay="300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52" y="830034"/>
            <a:ext cx="8460089" cy="5925873"/>
          </a:xfrm>
          <a:prstGeom prst="rect">
            <a:avLst/>
          </a:prstGeom>
        </p:spPr>
      </p:pic>
      <p:sp>
        <p:nvSpPr>
          <p:cNvPr id="7" name="Title 3"/>
          <p:cNvSpPr>
            <a:spLocks noGrp="1"/>
          </p:cNvSpPr>
          <p:nvPr>
            <p:ph type="title"/>
          </p:nvPr>
        </p:nvSpPr>
        <p:spPr>
          <a:xfrm>
            <a:off x="284086" y="165410"/>
            <a:ext cx="11386422" cy="664624"/>
          </a:xfrm>
        </p:spPr>
        <p:txBody>
          <a:bodyPr>
            <a:noAutofit/>
          </a:bodyPr>
          <a:lstStyle/>
          <a:p>
            <a:pPr algn="ctr"/>
            <a:r>
              <a:rPr lang="en-US" sz="4800" b="1" dirty="0"/>
              <a:t>Don’t Get Too Excited!</a:t>
            </a:r>
          </a:p>
        </p:txBody>
      </p:sp>
    </p:spTree>
    <p:extLst>
      <p:ext uri="{BB962C8B-B14F-4D97-AF65-F5344CB8AC3E}">
        <p14:creationId xmlns:p14="http://schemas.microsoft.com/office/powerpoint/2010/main" val="265543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t>What Requirements?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840" y="1690688"/>
            <a:ext cx="5084150" cy="3413644"/>
          </a:xfrm>
          <a:prstGeom prst="rect">
            <a:avLst/>
          </a:prstGeom>
        </p:spPr>
      </p:pic>
    </p:spTree>
    <p:extLst>
      <p:ext uri="{BB962C8B-B14F-4D97-AF65-F5344CB8AC3E}">
        <p14:creationId xmlns:p14="http://schemas.microsoft.com/office/powerpoint/2010/main" val="3271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6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878" y="830034"/>
            <a:ext cx="5888836" cy="5925873"/>
          </a:xfrm>
          <a:prstGeom prst="rect">
            <a:avLst/>
          </a:prstGeom>
        </p:spPr>
      </p:pic>
      <p:sp>
        <p:nvSpPr>
          <p:cNvPr id="7" name="Title 3"/>
          <p:cNvSpPr>
            <a:spLocks noGrp="1"/>
          </p:cNvSpPr>
          <p:nvPr>
            <p:ph type="title"/>
          </p:nvPr>
        </p:nvSpPr>
        <p:spPr>
          <a:xfrm>
            <a:off x="284086" y="165410"/>
            <a:ext cx="11386422" cy="664624"/>
          </a:xfrm>
        </p:spPr>
        <p:txBody>
          <a:bodyPr>
            <a:noAutofit/>
          </a:bodyPr>
          <a:lstStyle/>
          <a:p>
            <a:pPr algn="ctr"/>
            <a:r>
              <a:rPr lang="en-US" sz="4800" b="1" dirty="0"/>
              <a:t>Don’t Get Too Excited!</a:t>
            </a:r>
          </a:p>
        </p:txBody>
      </p:sp>
    </p:spTree>
    <p:extLst>
      <p:ext uri="{BB962C8B-B14F-4D97-AF65-F5344CB8AC3E}">
        <p14:creationId xmlns:p14="http://schemas.microsoft.com/office/powerpoint/2010/main" val="227825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819" y="2773075"/>
            <a:ext cx="11448391" cy="2279217"/>
          </a:xfrm>
        </p:spPr>
        <p:txBody>
          <a:bodyPr>
            <a:normAutofit/>
          </a:bodyPr>
          <a:lstStyle/>
          <a:p>
            <a:pPr algn="ctr"/>
            <a:r>
              <a:rPr lang="en-US" sz="11500" b="1" dirty="0">
                <a:solidFill>
                  <a:schemeClr val="bg1"/>
                </a:solidFill>
                <a:effectLst>
                  <a:outerShdw blurRad="38100" dist="38100" dir="2700000" algn="tl">
                    <a:srgbClr val="000000">
                      <a:alpha val="43137"/>
                    </a:srgbClr>
                  </a:outerShdw>
                </a:effectLst>
                <a:latin typeface="Corbel" panose="020B0503020204020204" pitchFamily="34" charset="0"/>
              </a:rPr>
              <a:t>Tunnel Vision</a:t>
            </a:r>
            <a:endParaRPr lang="en-US" sz="9600" b="1" dirty="0">
              <a:solidFill>
                <a:schemeClr val="bg1"/>
              </a:solidFill>
              <a:effectLst>
                <a:outerShdw blurRad="38100" dist="38100" dir="2700000" algn="tl">
                  <a:srgbClr val="000000">
                    <a:alpha val="43137"/>
                  </a:srgbClr>
                </a:outerShdw>
              </a:effectLst>
              <a:latin typeface="Corbel" panose="020B0503020204020204" pitchFamily="34" charset="0"/>
            </a:endParaRPr>
          </a:p>
        </p:txBody>
      </p:sp>
      <p:cxnSp>
        <p:nvCxnSpPr>
          <p:cNvPr id="4" name="Straight Connector 3"/>
          <p:cNvCxnSpPr/>
          <p:nvPr/>
        </p:nvCxnSpPr>
        <p:spPr>
          <a:xfrm flipH="1">
            <a:off x="2262909" y="775855"/>
            <a:ext cx="7038109" cy="5412509"/>
          </a:xfrm>
          <a:prstGeom prst="line">
            <a:avLst/>
          </a:prstGeom>
          <a:ln w="295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2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Available Resources</a:t>
            </a:r>
          </a:p>
        </p:txBody>
      </p:sp>
    </p:spTree>
    <p:extLst>
      <p:ext uri="{BB962C8B-B14F-4D97-AF65-F5344CB8AC3E}">
        <p14:creationId xmlns:p14="http://schemas.microsoft.com/office/powerpoint/2010/main" val="95918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6858000"/>
          </a:xfrm>
        </p:spPr>
        <p:txBody>
          <a:bodyPr anchor="ctr">
            <a:noAutofit/>
          </a:bodyPr>
          <a:lstStyle/>
          <a:p>
            <a:r>
              <a:rPr lang="en-US" sz="9600" dirty="0"/>
              <a:t>Chapter 3</a:t>
            </a:r>
            <a:br>
              <a:rPr lang="en-US" sz="9600" dirty="0"/>
            </a:br>
            <a:r>
              <a:rPr lang="en-US" sz="9600" dirty="0"/>
              <a:t>.NET Core MVC</a:t>
            </a:r>
            <a:endParaRPr lang="en-US" sz="9600" b="1" dirty="0"/>
          </a:p>
        </p:txBody>
      </p:sp>
    </p:spTree>
    <p:extLst>
      <p:ext uri="{BB962C8B-B14F-4D97-AF65-F5344CB8AC3E}">
        <p14:creationId xmlns:p14="http://schemas.microsoft.com/office/powerpoint/2010/main" val="16818673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08000" y="3076852"/>
            <a:ext cx="11151917" cy="1815882"/>
          </a:xfrm>
        </p:spPr>
        <p:txBody>
          <a:bodyPr/>
          <a:lstStyle/>
          <a:p>
            <a:pPr marL="0" indent="0" algn="ctr">
              <a:buNone/>
            </a:pPr>
            <a:r>
              <a:rPr lang="en-US" sz="8000" dirty="0"/>
              <a:t>.NET 3.0</a:t>
            </a:r>
            <a:endParaRPr lang="en-US" dirty="0"/>
          </a:p>
          <a:p>
            <a:endParaRPr lang="en-US" dirty="0"/>
          </a:p>
        </p:txBody>
      </p:sp>
      <p:sp>
        <p:nvSpPr>
          <p:cNvPr id="2" name="Title 1"/>
          <p:cNvSpPr>
            <a:spLocks noGrp="1"/>
          </p:cNvSpPr>
          <p:nvPr>
            <p:ph type="title"/>
          </p:nvPr>
        </p:nvSpPr>
        <p:spPr>
          <a:xfrm>
            <a:off x="508000" y="1157103"/>
            <a:ext cx="11151917" cy="747897"/>
          </a:xfrm>
        </p:spPr>
        <p:txBody>
          <a:bodyPr>
            <a:noAutofit/>
          </a:bodyPr>
          <a:lstStyle/>
          <a:p>
            <a:r>
              <a:rPr lang="en-US" sz="6000" b="1" dirty="0">
                <a:latin typeface="Arial" panose="020B0604020202020204" pitchFamily="34" charset="0"/>
                <a:cs typeface="Arial" panose="020B0604020202020204" pitchFamily="34" charset="0"/>
              </a:rPr>
              <a:t>Pop Quiz: What did Microsoft release in beta in 2006?</a:t>
            </a:r>
          </a:p>
        </p:txBody>
      </p:sp>
    </p:spTree>
    <p:extLst>
      <p:ext uri="{BB962C8B-B14F-4D97-AF65-F5344CB8AC3E}">
        <p14:creationId xmlns:p14="http://schemas.microsoft.com/office/powerpoint/2010/main" val="1967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406263" y="2483294"/>
            <a:ext cx="5355389" cy="1815882"/>
          </a:xfrm>
        </p:spPr>
        <p:txBody>
          <a:bodyPr>
            <a:noAutofit/>
          </a:bodyPr>
          <a:lstStyle/>
          <a:p>
            <a:pPr marL="0" indent="0">
              <a:buNone/>
            </a:pPr>
            <a:r>
              <a:rPr lang="en-US" sz="6600" dirty="0"/>
              <a:t>1. WCF</a:t>
            </a:r>
          </a:p>
          <a:p>
            <a:pPr marL="0" indent="0">
              <a:buNone/>
            </a:pPr>
            <a:r>
              <a:rPr lang="en-US" sz="6600" dirty="0"/>
              <a:t>2. WPF</a:t>
            </a:r>
          </a:p>
          <a:p>
            <a:pPr marL="0" indent="0">
              <a:buNone/>
            </a:pPr>
            <a:r>
              <a:rPr lang="en-US" sz="6600" dirty="0"/>
              <a:t>3. WF</a:t>
            </a:r>
          </a:p>
          <a:p>
            <a:pPr marL="0" indent="0">
              <a:buNone/>
            </a:pPr>
            <a:r>
              <a:rPr lang="en-US" sz="6600" dirty="0"/>
              <a:t>4. Cards?</a:t>
            </a:r>
          </a:p>
          <a:p>
            <a:endParaRPr lang="en-US" sz="6600" dirty="0"/>
          </a:p>
        </p:txBody>
      </p:sp>
      <p:sp>
        <p:nvSpPr>
          <p:cNvPr id="2" name="Title 1"/>
          <p:cNvSpPr>
            <a:spLocks noGrp="1"/>
          </p:cNvSpPr>
          <p:nvPr>
            <p:ph type="title"/>
          </p:nvPr>
        </p:nvSpPr>
        <p:spPr>
          <a:xfrm>
            <a:off x="508000" y="1157103"/>
            <a:ext cx="11151917" cy="747897"/>
          </a:xfrm>
        </p:spPr>
        <p:txBody>
          <a:bodyPr>
            <a:noAutofit/>
          </a:bodyPr>
          <a:lstStyle/>
          <a:p>
            <a:r>
              <a:rPr lang="en-US" sz="6000" b="1" dirty="0">
                <a:latin typeface="Arial" panose="020B0604020202020204" pitchFamily="34" charset="0"/>
                <a:cs typeface="Arial" panose="020B0604020202020204" pitchFamily="34" charset="0"/>
              </a:rPr>
              <a:t>Pop Quiz: What were the four components of .NET 3.0?</a:t>
            </a:r>
          </a:p>
        </p:txBody>
      </p:sp>
    </p:spTree>
    <p:extLst>
      <p:ext uri="{BB962C8B-B14F-4D97-AF65-F5344CB8AC3E}">
        <p14:creationId xmlns:p14="http://schemas.microsoft.com/office/powerpoint/2010/main" val="308398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1" y="221942"/>
            <a:ext cx="11448391" cy="6304982"/>
          </a:xfrm>
        </p:spPr>
        <p:txBody>
          <a:bodyPr>
            <a:normAutofit/>
          </a:bodyPr>
          <a:lstStyle/>
          <a:p>
            <a:pPr algn="ctr"/>
            <a:r>
              <a:rPr lang="en-US" sz="11500" b="1" dirty="0">
                <a:solidFill>
                  <a:schemeClr val="bg1"/>
                </a:solidFill>
                <a:effectLst>
                  <a:outerShdw blurRad="38100" dist="38100" dir="2700000" algn="tl">
                    <a:srgbClr val="000000">
                      <a:alpha val="43137"/>
                    </a:srgbClr>
                  </a:outerShdw>
                </a:effectLst>
                <a:latin typeface="Corbel" panose="020B0503020204020204" pitchFamily="34" charset="0"/>
              </a:rPr>
              <a:t>ALL the WAY Back to the Core!</a:t>
            </a:r>
            <a:endParaRPr lang="en-US" sz="9600" b="1" dirty="0">
              <a:solidFill>
                <a:schemeClr val="bg1"/>
              </a:solidFill>
              <a:effectLst>
                <a:outerShdw blurRad="38100" dist="38100" dir="2700000" algn="tl">
                  <a:srgbClr val="000000">
                    <a:alpha val="43137"/>
                  </a:srgbClr>
                </a:outerShdw>
              </a:effectLst>
              <a:latin typeface="Corbel" panose="020B0503020204020204" pitchFamily="34" charset="0"/>
            </a:endParaRPr>
          </a:p>
        </p:txBody>
      </p:sp>
      <p:pic>
        <p:nvPicPr>
          <p:cNvPr id="3" name="Picture 2" descr="Image result for asp.net c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846" y="4652240"/>
            <a:ext cx="28575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190" y="122238"/>
            <a:ext cx="3460812" cy="173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6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What’s at the CORE?</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014" y="1540746"/>
            <a:ext cx="8235972" cy="4632734"/>
          </a:xfrm>
          <a:prstGeom prst="rect">
            <a:avLst/>
          </a:prstGeom>
        </p:spPr>
      </p:pic>
    </p:spTree>
    <p:extLst>
      <p:ext uri="{BB962C8B-B14F-4D97-AF65-F5344CB8AC3E}">
        <p14:creationId xmlns:p14="http://schemas.microsoft.com/office/powerpoint/2010/main" val="373344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Into The Core</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183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2983832"/>
            <a:ext cx="11448391" cy="3543092"/>
          </a:xfrm>
        </p:spPr>
        <p:txBody>
          <a:bodyPr>
            <a:normAutofit/>
          </a:bodyPr>
          <a:lstStyle/>
          <a:p>
            <a:pPr algn="ctr"/>
            <a:r>
              <a:rPr lang="en-US" sz="11500" dirty="0">
                <a:effectLst>
                  <a:outerShdw blurRad="38100" dist="38100" dir="2700000" algn="tl">
                    <a:srgbClr val="000000">
                      <a:alpha val="43137"/>
                    </a:srgbClr>
                  </a:outerShdw>
                </a:effectLst>
              </a:rPr>
              <a:t>.NET Core</a:t>
            </a:r>
            <a:endParaRPr lang="en-US" sz="9600" dirty="0">
              <a:effectLst>
                <a:outerShdw blurRad="38100" dist="38100" dir="2700000" algn="tl">
                  <a:srgbClr val="000000">
                    <a:alpha val="43137"/>
                  </a:srgbClr>
                </a:outerShdw>
              </a:effectLst>
            </a:endParaRPr>
          </a:p>
        </p:txBody>
      </p:sp>
      <p:pic>
        <p:nvPicPr>
          <p:cNvPr id="2050" name="Picture 2" descr="Image result for asp.net c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846" y="907382"/>
            <a:ext cx="28575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0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stephenhicks.org/wp-content/uploads/2012/12/politician-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180" y="838198"/>
            <a:ext cx="6028460" cy="62093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2" y="122238"/>
            <a:ext cx="10698016" cy="1020762"/>
          </a:xfrm>
        </p:spPr>
        <p:txBody>
          <a:bodyPr>
            <a:normAutofit/>
          </a:bodyPr>
          <a:lstStyle/>
          <a:p>
            <a:pPr algn="ctr"/>
            <a:r>
              <a:rPr lang="en-US" sz="6000" b="1" dirty="0"/>
              <a:t>I’m Not a Politician</a:t>
            </a:r>
          </a:p>
        </p:txBody>
      </p:sp>
      <p:sp>
        <p:nvSpPr>
          <p:cNvPr id="5" name="Title 1"/>
          <p:cNvSpPr txBox="1">
            <a:spLocks/>
          </p:cNvSpPr>
          <p:nvPr/>
        </p:nvSpPr>
        <p:spPr>
          <a:xfrm>
            <a:off x="8091055" y="3000602"/>
            <a:ext cx="3532910" cy="33447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latin typeface="Arial" panose="020B0604020202020204" pitchFamily="34" charset="0"/>
                <a:cs typeface="Arial" panose="020B0604020202020204" pitchFamily="34" charset="0"/>
              </a:rPr>
              <a:t>But if</a:t>
            </a:r>
          </a:p>
          <a:p>
            <a:pPr algn="ctr"/>
            <a:r>
              <a:rPr lang="en-US" sz="9600" b="1" dirty="0">
                <a:latin typeface="Arial" panose="020B0604020202020204" pitchFamily="34" charset="0"/>
                <a:cs typeface="Arial" panose="020B0604020202020204" pitchFamily="34" charset="0"/>
              </a:rPr>
              <a:t>I was</a:t>
            </a:r>
          </a:p>
        </p:txBody>
      </p:sp>
    </p:spTree>
    <p:extLst>
      <p:ext uri="{BB962C8B-B14F-4D97-AF65-F5344CB8AC3E}">
        <p14:creationId xmlns:p14="http://schemas.microsoft.com/office/powerpoint/2010/main" val="39754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443078"/>
            <a:ext cx="11448391" cy="6404686"/>
          </a:xfrm>
        </p:spPr>
        <p:txBody>
          <a:bodyPr>
            <a:normAutofit/>
          </a:bodyPr>
          <a:lstStyle/>
          <a:p>
            <a:pPr algn="ctr"/>
            <a:r>
              <a:rPr lang="en-US" sz="11500" dirty="0">
                <a:effectLst>
                  <a:outerShdw blurRad="38100" dist="38100" dir="2700000" algn="tl">
                    <a:srgbClr val="000000">
                      <a:alpha val="43137"/>
                    </a:srgbClr>
                  </a:outerShdw>
                </a:effectLst>
              </a:rPr>
              <a:t>Cross-platform</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Open source</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Flexible</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Modular</a:t>
            </a:r>
            <a:endParaRPr lang="en-US" sz="9600" dirty="0">
              <a:effectLst>
                <a:outerShdw blurRad="38100" dist="38100" dir="2700000" algn="tl">
                  <a:srgbClr val="000000">
                    <a:alpha val="43137"/>
                  </a:srgbClr>
                </a:outerShdw>
              </a:effectLst>
            </a:endParaRPr>
          </a:p>
        </p:txBody>
      </p:sp>
      <p:sp>
        <p:nvSpPr>
          <p:cNvPr id="3" name="Title 3"/>
          <p:cNvSpPr txBox="1">
            <a:spLocks/>
          </p:cNvSpPr>
          <p:nvPr/>
        </p:nvSpPr>
        <p:spPr>
          <a:xfrm>
            <a:off x="521494" y="165410"/>
            <a:ext cx="11149013" cy="66462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Arial" panose="020B0604020202020204" pitchFamily="34" charset="0"/>
                <a:cs typeface="Arial" panose="020B0604020202020204" pitchFamily="34" charset="0"/>
              </a:rPr>
              <a:t>.NET Core</a:t>
            </a:r>
          </a:p>
        </p:txBody>
      </p:sp>
    </p:spTree>
    <p:extLst>
      <p:ext uri="{BB962C8B-B14F-4D97-AF65-F5344CB8AC3E}">
        <p14:creationId xmlns:p14="http://schemas.microsoft.com/office/powerpoint/2010/main" val="345264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rmAutofit/>
          </a:bodyPr>
          <a:lstStyle/>
          <a:p>
            <a:pPr algn="ctr"/>
            <a:r>
              <a:rPr lang="en-US" sz="11500" dirty="0">
                <a:effectLst>
                  <a:outerShdw blurRad="38100" dist="38100" dir="2700000" algn="tl">
                    <a:srgbClr val="000000">
                      <a:alpha val="43137"/>
                    </a:srgbClr>
                  </a:outerShdw>
                </a:effectLst>
              </a:rPr>
              <a:t>.NET Today</a:t>
            </a:r>
            <a:endParaRPr lang="en-US" sz="9600"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7" y="1507502"/>
            <a:ext cx="9725891" cy="5247429"/>
          </a:xfrm>
          <a:prstGeom prst="rect">
            <a:avLst/>
          </a:prstGeom>
        </p:spPr>
      </p:pic>
    </p:spTree>
    <p:extLst>
      <p:ext uri="{BB962C8B-B14F-4D97-AF65-F5344CB8AC3E}">
        <p14:creationId xmlns:p14="http://schemas.microsoft.com/office/powerpoint/2010/main" val="14958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rmAutofit/>
          </a:bodyPr>
          <a:lstStyle/>
          <a:p>
            <a:pPr algn="ctr"/>
            <a:r>
              <a:rPr lang="en-US" sz="11500" dirty="0">
                <a:effectLst>
                  <a:outerShdw blurRad="38100" dist="38100" dir="2700000" algn="tl">
                    <a:srgbClr val="000000">
                      <a:alpha val="43137"/>
                    </a:srgbClr>
                  </a:outerShdw>
                </a:effectLst>
              </a:rPr>
              <a:t>.NET Tomorrow</a:t>
            </a:r>
            <a:endParaRPr lang="en-US" sz="9600"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7" y="1507502"/>
            <a:ext cx="9725891" cy="5247428"/>
          </a:xfrm>
          <a:prstGeom prst="rect">
            <a:avLst/>
          </a:prstGeom>
        </p:spPr>
      </p:pic>
    </p:spTree>
    <p:extLst>
      <p:ext uri="{BB962C8B-B14F-4D97-AF65-F5344CB8AC3E}">
        <p14:creationId xmlns:p14="http://schemas.microsoft.com/office/powerpoint/2010/main" val="4217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3434D7-3CA8-4272-89BF-B465DFFC5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3" y="267649"/>
            <a:ext cx="11169135" cy="6322702"/>
          </a:xfrm>
          <a:prstGeom prst="rect">
            <a:avLst/>
          </a:prstGeom>
        </p:spPr>
      </p:pic>
    </p:spTree>
    <p:extLst>
      <p:ext uri="{BB962C8B-B14F-4D97-AF65-F5344CB8AC3E}">
        <p14:creationId xmlns:p14="http://schemas.microsoft.com/office/powerpoint/2010/main" val="18871208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Underlying Web Architecture</a:t>
            </a:r>
          </a:p>
        </p:txBody>
      </p:sp>
      <p:grpSp>
        <p:nvGrpSpPr>
          <p:cNvPr id="4" name="Group 3"/>
          <p:cNvGrpSpPr/>
          <p:nvPr/>
        </p:nvGrpSpPr>
        <p:grpSpPr>
          <a:xfrm>
            <a:off x="2885339" y="1737360"/>
            <a:ext cx="6639661" cy="4511040"/>
            <a:chOff x="1371600" y="2979420"/>
            <a:chExt cx="6248400" cy="3192780"/>
          </a:xfrm>
        </p:grpSpPr>
        <p:sp>
          <p:nvSpPr>
            <p:cNvPr id="5" name="Rectangle 4"/>
            <p:cNvSpPr/>
            <p:nvPr/>
          </p:nvSpPr>
          <p:spPr bwMode="auto">
            <a:xfrm>
              <a:off x="1371600" y="2979420"/>
              <a:ext cx="6248400" cy="319278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endParaRPr lang="en-US" sz="2000" dirty="0">
                <a:solidFill>
                  <a:schemeClr val="bg1"/>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1643279" y="373763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Caching</a:t>
              </a:r>
            </a:p>
          </p:txBody>
        </p:sp>
        <p:sp>
          <p:nvSpPr>
            <p:cNvPr id="7" name="Rounded Rectangle 6"/>
            <p:cNvSpPr/>
            <p:nvPr/>
          </p:nvSpPr>
          <p:spPr bwMode="auto">
            <a:xfrm>
              <a:off x="3571139" y="373380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Modules</a:t>
              </a:r>
            </a:p>
          </p:txBody>
        </p:sp>
        <p:sp>
          <p:nvSpPr>
            <p:cNvPr id="8" name="Rounded Rectangle 7"/>
            <p:cNvSpPr/>
            <p:nvPr/>
          </p:nvSpPr>
          <p:spPr bwMode="auto">
            <a:xfrm>
              <a:off x="3571139" y="540641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Handlers</a:t>
              </a:r>
            </a:p>
          </p:txBody>
        </p:sp>
        <p:sp>
          <p:nvSpPr>
            <p:cNvPr id="9" name="Rounded Rectangle 8"/>
            <p:cNvSpPr/>
            <p:nvPr/>
          </p:nvSpPr>
          <p:spPr bwMode="auto">
            <a:xfrm>
              <a:off x="1643279" y="539496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Intrinsics</a:t>
              </a:r>
            </a:p>
          </p:txBody>
        </p:sp>
        <p:sp>
          <p:nvSpPr>
            <p:cNvPr id="10" name="Rounded Rectangle 9"/>
            <p:cNvSpPr/>
            <p:nvPr/>
          </p:nvSpPr>
          <p:spPr bwMode="auto">
            <a:xfrm>
              <a:off x="1643279" y="429768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Pages</a:t>
              </a:r>
            </a:p>
          </p:txBody>
        </p:sp>
        <p:sp>
          <p:nvSpPr>
            <p:cNvPr id="11" name="Rounded Rectangle 10"/>
            <p:cNvSpPr/>
            <p:nvPr/>
          </p:nvSpPr>
          <p:spPr bwMode="auto">
            <a:xfrm>
              <a:off x="3571139" y="429389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Controls</a:t>
              </a:r>
            </a:p>
          </p:txBody>
        </p:sp>
        <p:sp>
          <p:nvSpPr>
            <p:cNvPr id="12" name="Rounded Rectangle 11"/>
            <p:cNvSpPr/>
            <p:nvPr/>
          </p:nvSpPr>
          <p:spPr bwMode="auto">
            <a:xfrm>
              <a:off x="5486400" y="373380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Globalization</a:t>
              </a:r>
            </a:p>
          </p:txBody>
        </p:sp>
        <p:sp>
          <p:nvSpPr>
            <p:cNvPr id="13" name="Rounded Rectangle 12"/>
            <p:cNvSpPr/>
            <p:nvPr/>
          </p:nvSpPr>
          <p:spPr bwMode="auto">
            <a:xfrm>
              <a:off x="1643279" y="484632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Profile</a:t>
              </a:r>
            </a:p>
          </p:txBody>
        </p:sp>
        <p:sp>
          <p:nvSpPr>
            <p:cNvPr id="14" name="Rounded Rectangle 13"/>
            <p:cNvSpPr/>
            <p:nvPr/>
          </p:nvSpPr>
          <p:spPr bwMode="auto">
            <a:xfrm>
              <a:off x="5486400" y="429768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Master Pages</a:t>
              </a:r>
            </a:p>
          </p:txBody>
        </p:sp>
        <p:sp>
          <p:nvSpPr>
            <p:cNvPr id="15" name="Rounded Rectangle 14"/>
            <p:cNvSpPr/>
            <p:nvPr/>
          </p:nvSpPr>
          <p:spPr bwMode="auto">
            <a:xfrm>
              <a:off x="5486400" y="486156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Membership</a:t>
              </a:r>
            </a:p>
          </p:txBody>
        </p:sp>
        <p:sp>
          <p:nvSpPr>
            <p:cNvPr id="16" name="Rounded Rectangle 15"/>
            <p:cNvSpPr/>
            <p:nvPr/>
          </p:nvSpPr>
          <p:spPr bwMode="auto">
            <a:xfrm>
              <a:off x="3571139" y="485777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Roles</a:t>
              </a:r>
            </a:p>
          </p:txBody>
        </p:sp>
        <p:sp>
          <p:nvSpPr>
            <p:cNvPr id="17" name="Rounded Rectangle 16"/>
            <p:cNvSpPr/>
            <p:nvPr/>
          </p:nvSpPr>
          <p:spPr bwMode="auto">
            <a:xfrm>
              <a:off x="5486400" y="5410200"/>
              <a:ext cx="1828800" cy="48768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Etc.</a:t>
              </a:r>
            </a:p>
          </p:txBody>
        </p:sp>
        <p:sp>
          <p:nvSpPr>
            <p:cNvPr id="18" name="TextBox 28"/>
            <p:cNvSpPr txBox="1"/>
            <p:nvPr/>
          </p:nvSpPr>
          <p:spPr>
            <a:xfrm>
              <a:off x="3365500" y="3044071"/>
              <a:ext cx="2136759" cy="392103"/>
            </a:xfrm>
            <a:prstGeom prst="rect">
              <a:avLst/>
            </a:prstGeom>
            <a:noFill/>
          </p:spPr>
          <p:txBody>
            <a:bodyPr wrap="non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000" dirty="0">
                  <a:effectLst>
                    <a:outerShdw blurRad="38100" dist="38100" dir="2700000" algn="tl">
                      <a:srgbClr val="000000">
                        <a:alpha val="43137"/>
                      </a:srgbClr>
                    </a:outerShdw>
                  </a:effectLst>
                </a:rPr>
                <a:t>ASP.NET Core</a:t>
              </a:r>
            </a:p>
          </p:txBody>
        </p:sp>
      </p:grpSp>
    </p:spTree>
    <p:extLst>
      <p:ext uri="{BB962C8B-B14F-4D97-AF65-F5344CB8AC3E}">
        <p14:creationId xmlns:p14="http://schemas.microsoft.com/office/powerpoint/2010/main" val="3204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3.33333E-6 3.7037E-7 L 3.33333E-6 0.45509 " pathEditMode="relative" rAng="0" ptsTypes="AA">
                                      <p:cBhvr>
                                        <p:cTn id="13" dur="2000" fill="hold"/>
                                        <p:tgtEl>
                                          <p:spTgt spid="4"/>
                                        </p:tgtEl>
                                        <p:attrNameLst>
                                          <p:attrName>ppt_x</p:attrName>
                                          <p:attrName>ppt_y</p:attrName>
                                        </p:attrNameLst>
                                      </p:cBhvr>
                                      <p:rCtr x="0" y="2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5BEC29-EC1D-4E4C-8790-A4000C2AE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60" y="334045"/>
            <a:ext cx="10927280" cy="6189911"/>
          </a:xfrm>
          <a:prstGeom prst="rect">
            <a:avLst/>
          </a:prstGeom>
        </p:spPr>
      </p:pic>
    </p:spTree>
    <p:extLst>
      <p:ext uri="{BB962C8B-B14F-4D97-AF65-F5344CB8AC3E}">
        <p14:creationId xmlns:p14="http://schemas.microsoft.com/office/powerpoint/2010/main" val="26668149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rmAutofit/>
          </a:bodyPr>
          <a:lstStyle/>
          <a:p>
            <a:pPr algn="ctr"/>
            <a:r>
              <a:rPr lang="en-US" sz="11500" dirty="0">
                <a:effectLst>
                  <a:outerShdw blurRad="38100" dist="38100" dir="2700000" algn="tl">
                    <a:srgbClr val="000000">
                      <a:alpha val="43137"/>
                    </a:srgbClr>
                  </a:outerShdw>
                </a:effectLst>
              </a:rPr>
              <a:t>.NET Standard</a:t>
            </a:r>
            <a:endParaRPr lang="en-US" sz="9600" dirty="0">
              <a:effectLst>
                <a:outerShdw blurRad="38100" dist="38100" dir="2700000" algn="tl">
                  <a:srgbClr val="000000">
                    <a:alpha val="43137"/>
                  </a:srgbClr>
                </a:outerShdw>
              </a:effectLst>
            </a:endParaRPr>
          </a:p>
        </p:txBody>
      </p:sp>
      <p:pic>
        <p:nvPicPr>
          <p:cNvPr id="1026" name="Picture 2" descr="See the source image">
            <a:extLst>
              <a:ext uri="{FF2B5EF4-FFF2-40B4-BE49-F238E27FC236}">
                <a16:creationId xmlns:a16="http://schemas.microsoft.com/office/drawing/2014/main" id="{010D5D8B-24E1-4FB6-BBED-8309AF6D3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318" y="1567425"/>
            <a:ext cx="10080555" cy="497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77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.NET Core 2.1 Preview</a:t>
            </a:r>
            <a:endParaRPr lang="en-US" sz="6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9803B46-750F-4B06-A29F-AAD0DB31AB77}"/>
              </a:ext>
            </a:extLst>
          </p:cNvPr>
          <p:cNvSpPr/>
          <p:nvPr/>
        </p:nvSpPr>
        <p:spPr>
          <a:xfrm>
            <a:off x="1242875" y="1579428"/>
            <a:ext cx="9907478" cy="4585871"/>
          </a:xfrm>
          <a:prstGeom prst="rect">
            <a:avLst/>
          </a:prstGeom>
        </p:spPr>
        <p:txBody>
          <a:bodyPr wrap="square">
            <a:spAutoFit/>
          </a:bodyPr>
          <a:lstStyle/>
          <a:p>
            <a:pPr fontAlgn="base"/>
            <a:r>
              <a:rPr lang="en-US" sz="3600" b="1" dirty="0"/>
              <a:t>Just Released 2/27/2018</a:t>
            </a:r>
          </a:p>
          <a:p>
            <a:pPr marL="342900" indent="-342900" fontAlgn="base">
              <a:buFont typeface="+mj-lt"/>
              <a:buAutoNum type="arabicPeriod"/>
            </a:pPr>
            <a:r>
              <a:rPr lang="en-US" sz="3200" dirty="0"/>
              <a:t>Faster Build Performance</a:t>
            </a:r>
          </a:p>
          <a:p>
            <a:pPr marL="342900" indent="-342900" fontAlgn="base">
              <a:buFont typeface="+mj-lt"/>
              <a:buAutoNum type="arabicPeriod"/>
            </a:pPr>
            <a:r>
              <a:rPr lang="en-US" sz="3200" dirty="0"/>
              <a:t>Close gaps in ASP.NET Core and EF Core</a:t>
            </a:r>
          </a:p>
          <a:p>
            <a:pPr marL="342900" indent="-342900" fontAlgn="base">
              <a:buFont typeface="+mj-lt"/>
              <a:buAutoNum type="arabicPeriod"/>
            </a:pPr>
            <a:r>
              <a:rPr lang="en-US" sz="3200" dirty="0"/>
              <a:t>Improve compatibility with .NET Framework</a:t>
            </a:r>
          </a:p>
          <a:p>
            <a:pPr marL="342900" indent="-342900" fontAlgn="base">
              <a:buFont typeface="+mj-lt"/>
              <a:buAutoNum type="arabicPeriod"/>
            </a:pPr>
            <a:r>
              <a:rPr lang="en-US" sz="3200" dirty="0"/>
              <a:t>GDPR and Security</a:t>
            </a:r>
          </a:p>
          <a:p>
            <a:pPr marL="342900" indent="-342900" fontAlgn="base">
              <a:buFont typeface="+mj-lt"/>
              <a:buAutoNum type="arabicPeriod"/>
            </a:pPr>
            <a:r>
              <a:rPr lang="en-US" sz="3200" dirty="0"/>
              <a:t>Microservices and Azure</a:t>
            </a:r>
          </a:p>
          <a:p>
            <a:pPr marL="342900" indent="-342900" fontAlgn="base">
              <a:buFont typeface="+mj-lt"/>
              <a:buAutoNum type="arabicPeriod"/>
            </a:pPr>
            <a:r>
              <a:rPr lang="en-US" sz="3200" dirty="0"/>
              <a:t>More capable Engineering System</a:t>
            </a:r>
          </a:p>
          <a:p>
            <a:pPr marL="342900" indent="-342900" fontAlgn="base">
              <a:buFont typeface="+mj-lt"/>
              <a:buAutoNum type="arabicPeriod"/>
            </a:pPr>
            <a:r>
              <a:rPr lang="en-US" sz="3200" dirty="0"/>
              <a:t>New </a:t>
            </a:r>
            <a:r>
              <a:rPr lang="en-US" sz="3200" dirty="0" err="1"/>
              <a:t>HttpClientHandler</a:t>
            </a:r>
            <a:r>
              <a:rPr lang="en-US" sz="3200" dirty="0"/>
              <a:t> and </a:t>
            </a:r>
            <a:r>
              <a:rPr lang="en-US" sz="3200" dirty="0" err="1"/>
              <a:t>SocketHttpHandler</a:t>
            </a:r>
            <a:endParaRPr lang="en-US" sz="3200" dirty="0"/>
          </a:p>
          <a:p>
            <a:pPr marL="342900" indent="-342900" fontAlgn="base">
              <a:buFont typeface="+mj-lt"/>
              <a:buAutoNum type="arabicPeriod"/>
            </a:pPr>
            <a:r>
              <a:rPr lang="en-US" sz="3200" dirty="0"/>
              <a:t>Span&lt;T&gt; and Memory&lt;T&gt; no more “Array Copy”</a:t>
            </a:r>
          </a:p>
        </p:txBody>
      </p:sp>
    </p:spTree>
    <p:extLst>
      <p:ext uri="{BB962C8B-B14F-4D97-AF65-F5344CB8AC3E}">
        <p14:creationId xmlns:p14="http://schemas.microsoft.com/office/powerpoint/2010/main" val="95879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.NET Core 2.1 Preview</a:t>
            </a:r>
          </a:p>
        </p:txBody>
      </p:sp>
      <p:pic>
        <p:nvPicPr>
          <p:cNvPr id="2050" name="Picture 2" descr="https://msdnshared.blob.core.windows.net/media/2018/02/incremental-build-core-2-1-sdk.png">
            <a:extLst>
              <a:ext uri="{FF2B5EF4-FFF2-40B4-BE49-F238E27FC236}">
                <a16:creationId xmlns:a16="http://schemas.microsoft.com/office/drawing/2014/main" id="{0F4D3012-B2D8-4737-AF20-53A1C2140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7" y="1654021"/>
            <a:ext cx="12192000" cy="468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0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.NET Core 2.1 Preview</a:t>
            </a:r>
            <a:endParaRPr lang="en-US" sz="6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9803B46-750F-4B06-A29F-AAD0DB31AB77}"/>
              </a:ext>
            </a:extLst>
          </p:cNvPr>
          <p:cNvSpPr/>
          <p:nvPr/>
        </p:nvSpPr>
        <p:spPr>
          <a:xfrm>
            <a:off x="1242875" y="1579428"/>
            <a:ext cx="9907478" cy="5016758"/>
          </a:xfrm>
          <a:prstGeom prst="rect">
            <a:avLst/>
          </a:prstGeom>
        </p:spPr>
        <p:txBody>
          <a:bodyPr wrap="square">
            <a:spAutoFit/>
          </a:bodyPr>
          <a:lstStyle/>
          <a:p>
            <a:pPr fontAlgn="base"/>
            <a:r>
              <a:rPr lang="en-US" sz="4000" b="1" dirty="0"/>
              <a:t>Platform Support:</a:t>
            </a:r>
          </a:p>
          <a:p>
            <a:pPr marL="285750" indent="-285750" fontAlgn="base">
              <a:buFont typeface="Arial" panose="020B0604020202020204" pitchFamily="34" charset="0"/>
              <a:buChar char="•"/>
            </a:pPr>
            <a:r>
              <a:rPr lang="en-US" sz="2800" dirty="0"/>
              <a:t>Windows Client: 7, 8.1, 10 (1607+)</a:t>
            </a:r>
          </a:p>
          <a:p>
            <a:pPr marL="285750" indent="-285750" fontAlgn="base">
              <a:buFont typeface="Arial" panose="020B0604020202020204" pitchFamily="34" charset="0"/>
              <a:buChar char="•"/>
            </a:pPr>
            <a:r>
              <a:rPr lang="en-US" sz="2800" dirty="0"/>
              <a:t>Windows Server: 2008 R2 SP1+</a:t>
            </a:r>
          </a:p>
          <a:p>
            <a:pPr marL="285750" indent="-285750" fontAlgn="base">
              <a:buFont typeface="Arial" panose="020B0604020202020204" pitchFamily="34" charset="0"/>
              <a:buChar char="•"/>
            </a:pPr>
            <a:r>
              <a:rPr lang="en-US" sz="2800" dirty="0"/>
              <a:t>macOS: 10.12+</a:t>
            </a:r>
          </a:p>
          <a:p>
            <a:pPr marL="285750" indent="-285750" fontAlgn="base">
              <a:buFont typeface="Arial" panose="020B0604020202020204" pitchFamily="34" charset="0"/>
              <a:buChar char="•"/>
            </a:pPr>
            <a:r>
              <a:rPr lang="en-US" sz="2800" dirty="0"/>
              <a:t>RHEL: 7+</a:t>
            </a:r>
          </a:p>
          <a:p>
            <a:pPr marL="285750" indent="-285750" fontAlgn="base">
              <a:buFont typeface="Arial" panose="020B0604020202020204" pitchFamily="34" charset="0"/>
              <a:buChar char="•"/>
            </a:pPr>
            <a:r>
              <a:rPr lang="en-US" sz="2800" dirty="0"/>
              <a:t>Fedora: 26+</a:t>
            </a:r>
          </a:p>
          <a:p>
            <a:pPr marL="285750" indent="-285750" fontAlgn="base">
              <a:buFont typeface="Arial" panose="020B0604020202020204" pitchFamily="34" charset="0"/>
              <a:buChar char="•"/>
            </a:pPr>
            <a:r>
              <a:rPr lang="en-US" sz="2800" dirty="0"/>
              <a:t>openSUSE: 42.3+</a:t>
            </a:r>
          </a:p>
          <a:p>
            <a:pPr marL="285750" indent="-285750" fontAlgn="base">
              <a:buFont typeface="Arial" panose="020B0604020202020204" pitchFamily="34" charset="0"/>
              <a:buChar char="•"/>
            </a:pPr>
            <a:r>
              <a:rPr lang="en-US" sz="2800" dirty="0"/>
              <a:t>Debian: 8+</a:t>
            </a:r>
          </a:p>
          <a:p>
            <a:pPr marL="285750" indent="-285750" fontAlgn="base">
              <a:buFont typeface="Arial" panose="020B0604020202020204" pitchFamily="34" charset="0"/>
              <a:buChar char="•"/>
            </a:pPr>
            <a:r>
              <a:rPr lang="en-US" sz="2800" dirty="0"/>
              <a:t>Ubuntu: 14.04, 16.04, 17.10+</a:t>
            </a:r>
          </a:p>
          <a:p>
            <a:pPr marL="285750" indent="-285750" fontAlgn="base">
              <a:buFont typeface="Arial" panose="020B0604020202020204" pitchFamily="34" charset="0"/>
              <a:buChar char="•"/>
            </a:pPr>
            <a:r>
              <a:rPr lang="en-US" sz="2800" dirty="0"/>
              <a:t>SLES: 12+</a:t>
            </a:r>
          </a:p>
          <a:p>
            <a:pPr marL="285750" indent="-285750" fontAlgn="base">
              <a:buFont typeface="Arial" panose="020B0604020202020204" pitchFamily="34" charset="0"/>
              <a:buChar char="•"/>
            </a:pPr>
            <a:r>
              <a:rPr lang="en-US" sz="2800" dirty="0"/>
              <a:t>Alpine: 3.6+</a:t>
            </a:r>
          </a:p>
        </p:txBody>
      </p:sp>
    </p:spTree>
    <p:extLst>
      <p:ext uri="{BB962C8B-B14F-4D97-AF65-F5344CB8AC3E}">
        <p14:creationId xmlns:p14="http://schemas.microsoft.com/office/powerpoint/2010/main" val="5288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0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54843"/>
            <a:ext cx="11448391" cy="1734271"/>
          </a:xfrm>
        </p:spPr>
        <p:txBody>
          <a:bodyPr>
            <a:noAutofit/>
          </a:bodyPr>
          <a:lstStyle/>
          <a:p>
            <a:pPr algn="ctr"/>
            <a:r>
              <a:rPr lang="en-US" sz="8000" dirty="0">
                <a:effectLst>
                  <a:outerShdw blurRad="38100" dist="38100" dir="2700000" algn="tl">
                    <a:srgbClr val="000000">
                      <a:alpha val="43137"/>
                    </a:srgbClr>
                  </a:outerShdw>
                </a:effectLst>
              </a:rPr>
              <a:t>EF Core 2.1 Preview</a:t>
            </a:r>
            <a:endParaRPr lang="en-US" sz="6600"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9803B46-750F-4B06-A29F-AAD0DB31AB77}"/>
              </a:ext>
            </a:extLst>
          </p:cNvPr>
          <p:cNvSpPr/>
          <p:nvPr/>
        </p:nvSpPr>
        <p:spPr>
          <a:xfrm>
            <a:off x="1303857" y="1410355"/>
            <a:ext cx="9907478" cy="5447645"/>
          </a:xfrm>
          <a:prstGeom prst="rect">
            <a:avLst/>
          </a:prstGeom>
        </p:spPr>
        <p:txBody>
          <a:bodyPr wrap="square">
            <a:spAutoFit/>
          </a:bodyPr>
          <a:lstStyle/>
          <a:p>
            <a:pPr fontAlgn="base"/>
            <a:r>
              <a:rPr lang="en-US" sz="4000" b="1" dirty="0"/>
              <a:t>New Features:</a:t>
            </a:r>
          </a:p>
          <a:p>
            <a:pPr marL="285750" indent="-285750" fontAlgn="base">
              <a:buFont typeface="Arial" panose="020B0604020202020204" pitchFamily="34" charset="0"/>
              <a:buChar char="•"/>
            </a:pPr>
            <a:r>
              <a:rPr lang="en-US" sz="2800" dirty="0"/>
              <a:t>Lazy Loading</a:t>
            </a:r>
          </a:p>
          <a:p>
            <a:pPr marL="285750" indent="-285750" fontAlgn="base">
              <a:buFont typeface="Arial" panose="020B0604020202020204" pitchFamily="34" charset="0"/>
              <a:buChar char="•"/>
            </a:pPr>
            <a:r>
              <a:rPr lang="en-US" sz="2800" dirty="0"/>
              <a:t>Parameters in entity constructors</a:t>
            </a:r>
          </a:p>
          <a:p>
            <a:pPr marL="285750" indent="-285750" fontAlgn="base">
              <a:buFont typeface="Arial" panose="020B0604020202020204" pitchFamily="34" charset="0"/>
              <a:buChar char="•"/>
            </a:pPr>
            <a:r>
              <a:rPr lang="en-US" sz="2800" dirty="0"/>
              <a:t>Value conversions</a:t>
            </a:r>
          </a:p>
          <a:p>
            <a:pPr marL="285750" indent="-285750" fontAlgn="base">
              <a:buFont typeface="Arial" panose="020B0604020202020204" pitchFamily="34" charset="0"/>
              <a:buChar char="•"/>
            </a:pPr>
            <a:r>
              <a:rPr lang="en-US" sz="2800" dirty="0"/>
              <a:t>LINQ </a:t>
            </a:r>
            <a:r>
              <a:rPr lang="en-US" sz="2800" dirty="0" err="1"/>
              <a:t>GroupBy</a:t>
            </a:r>
            <a:r>
              <a:rPr lang="en-US" sz="2800" dirty="0"/>
              <a:t> translation to the SQL </a:t>
            </a:r>
            <a:r>
              <a:rPr lang="en-US" sz="2800" dirty="0" err="1"/>
              <a:t>GroupBY</a:t>
            </a:r>
            <a:endParaRPr lang="en-US" sz="2800" dirty="0"/>
          </a:p>
          <a:p>
            <a:pPr marL="285750" indent="-285750" fontAlgn="base">
              <a:buFont typeface="Arial" panose="020B0604020202020204" pitchFamily="34" charset="0"/>
              <a:buChar char="•"/>
            </a:pPr>
            <a:r>
              <a:rPr lang="en-US" sz="2800" dirty="0"/>
              <a:t>Data Seeding</a:t>
            </a:r>
          </a:p>
          <a:p>
            <a:pPr marL="285750" indent="-285750" fontAlgn="base">
              <a:buFont typeface="Arial" panose="020B0604020202020204" pitchFamily="34" charset="0"/>
              <a:buChar char="•"/>
            </a:pPr>
            <a:r>
              <a:rPr lang="en-US" sz="2800" dirty="0"/>
              <a:t>Query types – No Primary Keys?!</a:t>
            </a:r>
          </a:p>
          <a:p>
            <a:pPr marL="285750" indent="-285750" fontAlgn="base">
              <a:buFont typeface="Arial" panose="020B0604020202020204" pitchFamily="34" charset="0"/>
              <a:buChar char="•"/>
            </a:pPr>
            <a:r>
              <a:rPr lang="en-US" sz="2800" dirty="0"/>
              <a:t>Include for derived types</a:t>
            </a:r>
          </a:p>
          <a:p>
            <a:pPr marL="285750" indent="-285750" fontAlgn="base">
              <a:buFont typeface="Arial" panose="020B0604020202020204" pitchFamily="34" charset="0"/>
              <a:buChar char="•"/>
            </a:pPr>
            <a:r>
              <a:rPr lang="en-US" sz="2800" dirty="0" err="1"/>
              <a:t>System.Transactions</a:t>
            </a:r>
            <a:r>
              <a:rPr lang="en-US" sz="2800" dirty="0"/>
              <a:t> support</a:t>
            </a:r>
          </a:p>
          <a:p>
            <a:pPr marL="285750" indent="-285750" fontAlgn="base">
              <a:buFont typeface="Arial" panose="020B0604020202020204" pitchFamily="34" charset="0"/>
              <a:buChar char="•"/>
            </a:pPr>
            <a:r>
              <a:rPr lang="en-US" sz="2800" dirty="0"/>
              <a:t>Better column ordering in initial migration</a:t>
            </a:r>
          </a:p>
          <a:p>
            <a:pPr marL="285750" indent="-285750" fontAlgn="base">
              <a:buFont typeface="Arial" panose="020B0604020202020204" pitchFamily="34" charset="0"/>
              <a:buChar char="•"/>
            </a:pPr>
            <a:r>
              <a:rPr lang="en-US" sz="2800" dirty="0"/>
              <a:t>Optimization of correlated subqueries</a:t>
            </a:r>
          </a:p>
          <a:p>
            <a:pPr marL="285750" indent="-285750" fontAlgn="base">
              <a:buFont typeface="Arial" panose="020B0604020202020204" pitchFamily="34" charset="0"/>
              <a:buChar char="•"/>
            </a:pPr>
            <a:r>
              <a:rPr lang="en-US" sz="2800" dirty="0"/>
              <a:t>Owned Attribute</a:t>
            </a:r>
          </a:p>
        </p:txBody>
      </p:sp>
    </p:spTree>
    <p:extLst>
      <p:ext uri="{BB962C8B-B14F-4D97-AF65-F5344CB8AC3E}">
        <p14:creationId xmlns:p14="http://schemas.microsoft.com/office/powerpoint/2010/main" val="38744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EAFC6190-5034-455F-ABEE-86F756109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88" y="296220"/>
            <a:ext cx="11000824" cy="6265561"/>
          </a:xfrm>
          <a:prstGeom prst="rect">
            <a:avLst/>
          </a:prstGeom>
        </p:spPr>
      </p:pic>
    </p:spTree>
    <p:extLst>
      <p:ext uri="{BB962C8B-B14F-4D97-AF65-F5344CB8AC3E}">
        <p14:creationId xmlns:p14="http://schemas.microsoft.com/office/powerpoint/2010/main" val="20450809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D70DF8BA-54A9-4414-9DF6-758345B84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97" y="405268"/>
            <a:ext cx="10650206" cy="6047465"/>
          </a:xfrm>
          <a:prstGeom prst="rect">
            <a:avLst/>
          </a:prstGeom>
        </p:spPr>
      </p:pic>
    </p:spTree>
    <p:extLst>
      <p:ext uri="{BB962C8B-B14F-4D97-AF65-F5344CB8AC3E}">
        <p14:creationId xmlns:p14="http://schemas.microsoft.com/office/powerpoint/2010/main" val="22452827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Do it Right</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96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The First Time</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0091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sz="4800" b="1" dirty="0"/>
              <a:t>Example: </a:t>
            </a:r>
            <a:r>
              <a:rPr lang="en-US" sz="4800" b="1" dirty="0" err="1"/>
              <a:t>Sitecore.SharedSource.ListRenderer</a:t>
            </a:r>
            <a:endParaRPr lang="en-US" sz="4800" b="1" dirty="0"/>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GetSitecoreContent</a:t>
            </a:r>
            <a:endParaRPr lang="en-US" sz="9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9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GetWebContent</a:t>
            </a:r>
            <a:endParaRPr lang="en-US" sz="9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96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GetDbContent</a:t>
            </a:r>
            <a:endParaRPr lang="en-US" sz="8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406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err="1">
                <a:solidFill>
                  <a:schemeClr val="accent1">
                    <a:lumMod val="75000"/>
                  </a:schemeClr>
                </a:solidFill>
                <a:effectLst>
                  <a:outerShdw blurRad="38100" dist="38100" dir="2700000" algn="tl">
                    <a:srgbClr val="000000">
                      <a:alpha val="43137"/>
                    </a:srgbClr>
                  </a:outerShdw>
                </a:effectLst>
              </a:rPr>
              <a:t>IInterface</a:t>
            </a:r>
            <a:endParaRPr lang="en-US" sz="9600"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933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sz="4800" b="1" dirty="0"/>
              <a:t>Example: </a:t>
            </a:r>
            <a:r>
              <a:rPr lang="en-US" sz="4800" b="1" dirty="0" err="1"/>
              <a:t>Sitecore.SharedSource.ListRenderer</a:t>
            </a:r>
            <a:endParaRPr lang="en-US" sz="4800" b="1" dirty="0"/>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err="1">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IDataSource</a:t>
            </a:r>
            <a:endParaRPr lang="en-US" sz="8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184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pPr algn="ctr"/>
            <a:r>
              <a:rPr lang="en-US" sz="4800" dirty="0" err="1">
                <a:solidFill>
                  <a:schemeClr val="accent1">
                    <a:lumMod val="75000"/>
                  </a:schemeClr>
                </a:solidFill>
                <a:effectLst>
                  <a:outerShdw blurRad="38100" dist="38100" dir="2700000" algn="tl">
                    <a:srgbClr val="000000">
                      <a:alpha val="43137"/>
                    </a:srgbClr>
                  </a:outerShdw>
                </a:effectLst>
              </a:rPr>
              <a:t>IDataSource</a:t>
            </a:r>
            <a:endParaRPr lang="en-US" dirty="0">
              <a:effectLst>
                <a:outerShdw blurRad="38100" dist="38100" dir="2700000" algn="tl">
                  <a:srgbClr val="000000">
                    <a:alpha val="43137"/>
                  </a:srgbClr>
                </a:outerShdw>
              </a:effectLst>
            </a:endParaRPr>
          </a:p>
        </p:txBody>
      </p:sp>
      <p:pic>
        <p:nvPicPr>
          <p:cNvPr id="2050" name="Picture 2" descr="Oddly Satisfy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98322" y="830034"/>
            <a:ext cx="5795355" cy="579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97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38113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85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6858000"/>
          </a:xfrm>
        </p:spPr>
        <p:txBody>
          <a:bodyPr anchor="ctr">
            <a:noAutofit/>
          </a:bodyPr>
          <a:lstStyle/>
          <a:p>
            <a:r>
              <a:rPr lang="en-US" sz="9600" dirty="0"/>
              <a:t>Chapter 4</a:t>
            </a:r>
            <a:br>
              <a:rPr lang="en-US" sz="9600" dirty="0"/>
            </a:br>
            <a:r>
              <a:rPr lang="en-US" sz="9600" dirty="0"/>
              <a:t>Razor Pages</a:t>
            </a:r>
            <a:endParaRPr lang="en-US" sz="9600" b="1" dirty="0"/>
          </a:p>
        </p:txBody>
      </p:sp>
    </p:spTree>
    <p:extLst>
      <p:ext uri="{BB962C8B-B14F-4D97-AF65-F5344CB8AC3E}">
        <p14:creationId xmlns:p14="http://schemas.microsoft.com/office/powerpoint/2010/main" val="23519412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1BE6-6999-48FB-AB6C-17C755916C1E}"/>
              </a:ext>
            </a:extLst>
          </p:cNvPr>
          <p:cNvSpPr>
            <a:spLocks noGrp="1"/>
          </p:cNvSpPr>
          <p:nvPr>
            <p:ph type="title"/>
          </p:nvPr>
        </p:nvSpPr>
        <p:spPr/>
        <p:txBody>
          <a:bodyPr/>
          <a:lstStyle/>
          <a:p>
            <a:r>
              <a:rPr lang="en-US" dirty="0"/>
              <a:t>Razor Pages != Razor Syntax</a:t>
            </a:r>
          </a:p>
        </p:txBody>
      </p:sp>
      <p:sp>
        <p:nvSpPr>
          <p:cNvPr id="3" name="Content Placeholder 2">
            <a:extLst>
              <a:ext uri="{FF2B5EF4-FFF2-40B4-BE49-F238E27FC236}">
                <a16:creationId xmlns:a16="http://schemas.microsoft.com/office/drawing/2014/main" id="{4F603B85-4886-4763-B919-C7F7BB4818C1}"/>
              </a:ext>
            </a:extLst>
          </p:cNvPr>
          <p:cNvSpPr>
            <a:spLocks noGrp="1"/>
          </p:cNvSpPr>
          <p:nvPr>
            <p:ph idx="1"/>
          </p:nvPr>
        </p:nvSpPr>
        <p:spPr/>
        <p:txBody>
          <a:bodyPr/>
          <a:lstStyle/>
          <a:p>
            <a:pPr marL="0" indent="0">
              <a:buNone/>
            </a:pPr>
            <a:r>
              <a:rPr lang="en-US" b="0" dirty="0"/>
              <a:t>“Razor Pages is an exciting new product released with ASP.NET Core 2, which makes building webpages </a:t>
            </a:r>
            <a:r>
              <a:rPr lang="en-US" dirty="0">
                <a:solidFill>
                  <a:srgbClr val="C00000"/>
                </a:solidFill>
              </a:rPr>
              <a:t>without an MVC framework </a:t>
            </a:r>
            <a:r>
              <a:rPr lang="en-US" b="0" dirty="0"/>
              <a:t>quick and easy. You can use it alone or in combination with ASP.NET MVC. In this course with Microsoft MVP ….”</a:t>
            </a:r>
            <a:endParaRPr lang="en-US" dirty="0"/>
          </a:p>
        </p:txBody>
      </p:sp>
    </p:spTree>
    <p:extLst>
      <p:ext uri="{BB962C8B-B14F-4D97-AF65-F5344CB8AC3E}">
        <p14:creationId xmlns:p14="http://schemas.microsoft.com/office/powerpoint/2010/main" val="17660361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C01B-82DA-463D-BD01-822943C16725}"/>
              </a:ext>
            </a:extLst>
          </p:cNvPr>
          <p:cNvSpPr>
            <a:spLocks noGrp="1"/>
          </p:cNvSpPr>
          <p:nvPr>
            <p:ph type="title"/>
          </p:nvPr>
        </p:nvSpPr>
        <p:spPr/>
        <p:txBody>
          <a:bodyPr/>
          <a:lstStyle/>
          <a:p>
            <a:r>
              <a:rPr lang="en-US" dirty="0"/>
              <a:t>Your Code</a:t>
            </a:r>
          </a:p>
        </p:txBody>
      </p:sp>
      <p:sp>
        <p:nvSpPr>
          <p:cNvPr id="3" name="Content Placeholder 2">
            <a:extLst>
              <a:ext uri="{FF2B5EF4-FFF2-40B4-BE49-F238E27FC236}">
                <a16:creationId xmlns:a16="http://schemas.microsoft.com/office/drawing/2014/main" id="{9324192C-48A5-49F7-99B0-D8E64DF38779}"/>
              </a:ext>
            </a:extLst>
          </p:cNvPr>
          <p:cNvSpPr>
            <a:spLocks noGrp="1"/>
          </p:cNvSpPr>
          <p:nvPr>
            <p:ph idx="1"/>
          </p:nvPr>
        </p:nvSpPr>
        <p:spPr/>
        <p:txBody>
          <a:bodyPr/>
          <a:lstStyle/>
          <a:p>
            <a:r>
              <a:rPr lang="en-US" dirty="0" err="1"/>
              <a:t>Startup.cs</a:t>
            </a:r>
            <a:endParaRPr lang="en-US" dirty="0"/>
          </a:p>
          <a:p>
            <a:r>
              <a:rPr lang="en-US" dirty="0" err="1"/>
              <a:t>Program.cs</a:t>
            </a:r>
            <a:endParaRPr lang="en-US" dirty="0"/>
          </a:p>
          <a:p>
            <a:r>
              <a:rPr lang="en-US" dirty="0"/>
              <a:t>Configuration/Manage User Secrets</a:t>
            </a:r>
          </a:p>
          <a:p>
            <a:r>
              <a:rPr lang="en-US" dirty="0" err="1"/>
              <a:t>EFCore</a:t>
            </a:r>
            <a:endParaRPr lang="en-US" dirty="0"/>
          </a:p>
          <a:p>
            <a:r>
              <a:rPr lang="en-US" dirty="0"/>
              <a:t>Middleware/Services</a:t>
            </a:r>
          </a:p>
          <a:p>
            <a:endParaRPr lang="en-US" dirty="0"/>
          </a:p>
        </p:txBody>
      </p:sp>
    </p:spTree>
    <p:extLst>
      <p:ext uri="{BB962C8B-B14F-4D97-AF65-F5344CB8AC3E}">
        <p14:creationId xmlns:p14="http://schemas.microsoft.com/office/powerpoint/2010/main" val="25758090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34322" y="0"/>
            <a:ext cx="9457677" cy="6858000"/>
          </a:xfrm>
        </p:spPr>
        <p:txBody>
          <a:bodyPr anchor="ctr">
            <a:noAutofit/>
          </a:bodyPr>
          <a:lstStyle/>
          <a:p>
            <a:r>
              <a:rPr lang="en-US" sz="9600" dirty="0"/>
              <a:t>Razor Pages</a:t>
            </a:r>
            <a:br>
              <a:rPr lang="en-US" sz="9600" dirty="0"/>
            </a:br>
            <a:r>
              <a:rPr lang="en-US" sz="9600" dirty="0"/>
              <a:t>versus</a:t>
            </a:r>
            <a:br>
              <a:rPr lang="en-US" sz="9600" dirty="0"/>
            </a:br>
            <a:r>
              <a:rPr lang="en-US" sz="9600" dirty="0"/>
              <a:t>.NET Core MVC</a:t>
            </a:r>
            <a:endParaRPr lang="en-US" sz="9600" b="1" dirty="0"/>
          </a:p>
        </p:txBody>
      </p:sp>
      <p:pic>
        <p:nvPicPr>
          <p:cNvPr id="5" name="Picture 4">
            <a:extLst>
              <a:ext uri="{FF2B5EF4-FFF2-40B4-BE49-F238E27FC236}">
                <a16:creationId xmlns:a16="http://schemas.microsoft.com/office/drawing/2014/main" id="{BC574D38-3D19-4B28-BCAC-7ECD7B0AC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730" y="248080"/>
            <a:ext cx="3393454" cy="3180920"/>
          </a:xfrm>
          <a:prstGeom prst="rect">
            <a:avLst/>
          </a:prstGeom>
        </p:spPr>
      </p:pic>
    </p:spTree>
    <p:extLst>
      <p:ext uri="{BB962C8B-B14F-4D97-AF65-F5344CB8AC3E}">
        <p14:creationId xmlns:p14="http://schemas.microsoft.com/office/powerpoint/2010/main" val="36866573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07694" y="2190655"/>
            <a:ext cx="11151917" cy="443198"/>
          </a:xfrm>
        </p:spPr>
        <p:txBody>
          <a:bodyPr>
            <a:normAutofit lnSpcReduction="10000"/>
          </a:bodyPr>
          <a:lstStyle/>
          <a:p>
            <a:r>
              <a:rPr lang="en-US" b="1" dirty="0">
                <a:latin typeface="Arial" panose="020B0604020202020204" pitchFamily="34" charset="0"/>
                <a:cs typeface="Arial" panose="020B0604020202020204" pitchFamily="34" charset="0"/>
              </a:rPr>
              <a:t>Microsoft’s Cloud Computing Platform and Infrastructure</a:t>
            </a:r>
          </a:p>
        </p:txBody>
      </p:sp>
      <p:sp>
        <p:nvSpPr>
          <p:cNvPr id="2" name="Title 1"/>
          <p:cNvSpPr>
            <a:spLocks noGrp="1"/>
          </p:cNvSpPr>
          <p:nvPr>
            <p:ph type="title"/>
          </p:nvPr>
        </p:nvSpPr>
        <p:spPr>
          <a:xfrm>
            <a:off x="508000" y="1157103"/>
            <a:ext cx="11151917" cy="747897"/>
          </a:xfrm>
        </p:spPr>
        <p:txBody>
          <a:bodyPr>
            <a:noAutofit/>
          </a:bodyPr>
          <a:lstStyle/>
          <a:p>
            <a:r>
              <a:rPr lang="en-US" sz="6600" b="1" dirty="0">
                <a:latin typeface="Arial" panose="020B0604020202020204" pitchFamily="34" charset="0"/>
                <a:cs typeface="Arial" panose="020B0604020202020204" pitchFamily="34" charset="0"/>
              </a:rPr>
              <a:t>Pop Quiz: What is Azure?</a:t>
            </a:r>
          </a:p>
        </p:txBody>
      </p:sp>
      <p:pic>
        <p:nvPicPr>
          <p:cNvPr id="4098" name="Picture 2" descr="Image result for az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936" y="2784629"/>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98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txBox="1">
            <a:spLocks/>
          </p:cNvSpPr>
          <p:nvPr/>
        </p:nvSpPr>
        <p:spPr>
          <a:xfrm>
            <a:off x="9296400" y="228600"/>
            <a:ext cx="2743200" cy="106680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r">
              <a:spcBef>
                <a:spcPts val="0"/>
              </a:spcBef>
            </a:pPr>
            <a:r>
              <a:rPr lang="en-US" sz="7200" b="1" i="1" dirty="0">
                <a:solidFill>
                  <a:srgbClr val="00A8E6"/>
                </a:solidFill>
                <a:latin typeface="Arial" panose="020B0604020202020204" pitchFamily="34" charset="0"/>
                <a:cs typeface="Arial" panose="020B0604020202020204" pitchFamily="34" charset="0"/>
              </a:rPr>
              <a:t>demo</a:t>
            </a:r>
          </a:p>
        </p:txBody>
      </p:sp>
      <p:pic>
        <p:nvPicPr>
          <p:cNvPr id="2" name="Picture 1"/>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32934469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7252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dirty="0"/>
              <a:t>Saving you some headaches…</a:t>
            </a:r>
            <a:endParaRPr lang="en-US" sz="4800" b="1" dirty="0"/>
          </a:p>
        </p:txBody>
      </p:sp>
      <p:pic>
        <p:nvPicPr>
          <p:cNvPr id="3074" name="Picture 2" descr="https://media.giphy.com/media/zbxZRe3krkPIY/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52110" y="830034"/>
            <a:ext cx="4487779" cy="567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6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Questions</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&amp;</a:t>
            </a:r>
            <a:br>
              <a:rPr lang="en-US" sz="11500" dirty="0">
                <a:effectLst>
                  <a:outerShdw blurRad="38100" dist="38100" dir="2700000" algn="tl">
                    <a:srgbClr val="000000">
                      <a:alpha val="43137"/>
                    </a:srgbClr>
                  </a:outerShdw>
                </a:effectLst>
              </a:rPr>
            </a:br>
            <a:r>
              <a:rPr lang="en-US" sz="11500" dirty="0">
                <a:effectLst>
                  <a:outerShdw blurRad="38100" dist="38100" dir="2700000" algn="tl">
                    <a:srgbClr val="000000">
                      <a:alpha val="43137"/>
                    </a:srgbClr>
                  </a:outerShdw>
                </a:effectLst>
              </a:rPr>
              <a:t>Ideas?</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25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Want More?</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719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42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Get Social</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316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dirty="0">
                <a:effectLst>
                  <a:outerShdw blurRad="38100" dist="38100" dir="2700000" algn="tl">
                    <a:srgbClr val="000000">
                      <a:alpha val="43137"/>
                    </a:srgbClr>
                  </a:outerShdw>
                </a:effectLst>
              </a:rPr>
              <a:t>Learn Together</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2151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Autofit/>
          </a:bodyPr>
          <a:lstStyle/>
          <a:p>
            <a:r>
              <a:rPr lang="en-US" sz="5400" b="1" dirty="0"/>
              <a:t>Resources</a:t>
            </a:r>
          </a:p>
        </p:txBody>
      </p:sp>
      <p:sp>
        <p:nvSpPr>
          <p:cNvPr id="6" name="Title 1"/>
          <p:cNvSpPr txBox="1">
            <a:spLocks/>
          </p:cNvSpPr>
          <p:nvPr/>
        </p:nvSpPr>
        <p:spPr>
          <a:xfrm>
            <a:off x="521494" y="830034"/>
            <a:ext cx="11460298" cy="601773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4000" b="1" dirty="0">
                <a:latin typeface="Arial" panose="020B0604020202020204" pitchFamily="34" charset="0"/>
                <a:cs typeface="Arial" panose="020B0604020202020204" pitchFamily="34" charset="0"/>
                <a:hlinkClick r:id="rId3"/>
              </a:rPr>
              <a:t>http://MicrosoftVirtualAcademy.com</a:t>
            </a:r>
            <a:endParaRPr lang="en-US" sz="4000" b="1" dirty="0">
              <a:latin typeface="Arial" panose="020B0604020202020204" pitchFamily="34" charset="0"/>
              <a:cs typeface="Arial" panose="020B0604020202020204" pitchFamily="34" charset="0"/>
            </a:endParaRPr>
          </a:p>
          <a:p>
            <a:pPr>
              <a:lnSpc>
                <a:spcPct val="120000"/>
              </a:lnSpc>
            </a:pP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4"/>
              </a:rPr>
              <a:t>http://GitHub.com/dotnet</a:t>
            </a: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5"/>
              </a:rPr>
              <a:t>http://GitHub.com/dotnet/core</a:t>
            </a: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6"/>
              </a:rPr>
              <a:t>http://GitHub.com/dotnet/standard</a:t>
            </a:r>
            <a:endParaRPr lang="en-US" sz="4000" b="1" dirty="0">
              <a:latin typeface="Arial" panose="020B0604020202020204" pitchFamily="34" charset="0"/>
              <a:cs typeface="Arial" panose="020B0604020202020204" pitchFamily="34" charset="0"/>
            </a:endParaRPr>
          </a:p>
          <a:p>
            <a:pPr>
              <a:lnSpc>
                <a:spcPct val="120000"/>
              </a:lnSpc>
            </a:pPr>
            <a:endParaRPr lang="en-US" sz="4000" b="1" dirty="0">
              <a:latin typeface="Arial" panose="020B0604020202020204" pitchFamily="34" charset="0"/>
              <a:cs typeface="Arial" panose="020B0604020202020204" pitchFamily="34" charset="0"/>
            </a:endParaRPr>
          </a:p>
          <a:p>
            <a:pPr>
              <a:lnSpc>
                <a:spcPct val="120000"/>
              </a:lnSpc>
            </a:pPr>
            <a:r>
              <a:rPr lang="en-US" sz="4000" b="1" dirty="0">
                <a:latin typeface="Arial" panose="020B0604020202020204" pitchFamily="34" charset="0"/>
                <a:cs typeface="Arial" panose="020B0604020202020204" pitchFamily="34" charset="0"/>
                <a:hlinkClick r:id="rId7"/>
              </a:rPr>
              <a:t>http://GitHub.com/SitecoreDave/</a:t>
            </a:r>
            <a:endParaRPr lang="en-US" sz="4000" b="1" dirty="0">
              <a:latin typeface="Arial" panose="020B0604020202020204" pitchFamily="34" charset="0"/>
              <a:cs typeface="Arial" panose="020B0604020202020204" pitchFamily="34" charset="0"/>
            </a:endParaRPr>
          </a:p>
          <a:p>
            <a:pPr>
              <a:lnSpc>
                <a:spcPct val="120000"/>
              </a:lnSpc>
            </a:pPr>
            <a:endParaRPr lang="en-US" sz="3600" b="1" dirty="0">
              <a:latin typeface="Arial" panose="020B0604020202020204" pitchFamily="34" charset="0"/>
              <a:cs typeface="Arial" panose="020B0604020202020204" pitchFamily="34" charset="0"/>
            </a:endParaRPr>
          </a:p>
          <a:p>
            <a:pPr>
              <a:lnSpc>
                <a:spcPct val="120000"/>
              </a:lnSpc>
            </a:pPr>
            <a:r>
              <a:rPr lang="en-US" sz="3600" b="1" dirty="0">
                <a:latin typeface="Arial" panose="020B0604020202020204" pitchFamily="34" charset="0"/>
                <a:cs typeface="Arial" panose="020B0604020202020204" pitchFamily="34" charset="0"/>
              </a:rPr>
              <a:t>Connect with me:</a:t>
            </a:r>
          </a:p>
          <a:p>
            <a:pPr>
              <a:lnSpc>
                <a:spcPct val="120000"/>
              </a:lnSpc>
            </a:pPr>
            <a:r>
              <a:rPr lang="en-US" sz="3600" b="1" dirty="0">
                <a:latin typeface="Arial" panose="020B0604020202020204" pitchFamily="34" charset="0"/>
                <a:cs typeface="Arial" panose="020B0604020202020204" pitchFamily="34" charset="0"/>
              </a:rPr>
              <a:t>Twitter: @DavidWalker, LinkedIn, Facebook, http://RadicalDave.com</a:t>
            </a:r>
            <a:endParaRPr lang="en-GB"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335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563F-1A53-4A7B-B421-012C2D0D5835}"/>
              </a:ext>
            </a:extLst>
          </p:cNvPr>
          <p:cNvSpPr>
            <a:spLocks noGrp="1"/>
          </p:cNvSpPr>
          <p:nvPr>
            <p:ph type="title"/>
          </p:nvPr>
        </p:nvSpPr>
        <p:spPr/>
        <p:txBody>
          <a:bodyPr/>
          <a:lstStyle/>
          <a:p>
            <a:r>
              <a:rPr lang="en-US" dirty="0"/>
              <a:t>Other Sessions @ KCDC</a:t>
            </a:r>
          </a:p>
        </p:txBody>
      </p:sp>
      <p:sp>
        <p:nvSpPr>
          <p:cNvPr id="3" name="Content Placeholder 2">
            <a:extLst>
              <a:ext uri="{FF2B5EF4-FFF2-40B4-BE49-F238E27FC236}">
                <a16:creationId xmlns:a16="http://schemas.microsoft.com/office/drawing/2014/main" id="{C1D65F72-93BD-402A-A94D-A926AF296660}"/>
              </a:ext>
            </a:extLst>
          </p:cNvPr>
          <p:cNvSpPr>
            <a:spLocks noGrp="1"/>
          </p:cNvSpPr>
          <p:nvPr>
            <p:ph idx="1"/>
          </p:nvPr>
        </p:nvSpPr>
        <p:spPr>
          <a:xfrm>
            <a:off x="377072" y="1325562"/>
            <a:ext cx="11814928" cy="5532437"/>
          </a:xfrm>
        </p:spPr>
        <p:txBody>
          <a:bodyPr>
            <a:normAutofit/>
          </a:bodyPr>
          <a:lstStyle/>
          <a:p>
            <a:pPr marL="0" indent="0">
              <a:buNone/>
            </a:pPr>
            <a:r>
              <a:rPr lang="en-US" dirty="0"/>
              <a:t>Which Microsoft Framework Am I Supposed to Use?</a:t>
            </a:r>
          </a:p>
          <a:p>
            <a:pPr marL="0" indent="0">
              <a:buNone/>
            </a:pPr>
            <a:r>
              <a:rPr lang="en-US" dirty="0"/>
              <a:t>Chad Green</a:t>
            </a:r>
          </a:p>
          <a:p>
            <a:pPr marL="0" indent="0">
              <a:buNone/>
            </a:pPr>
            <a:r>
              <a:rPr lang="en-US" dirty="0"/>
              <a:t>For 15 years, the biggest decision was whether it was time to upgrade to the latest .NET framework or not. Now there is the .NET Framework, .NET Core, and .NET Standard. So many options and it not completely obvious which one (or ones) you should be using. During this session, you see a down to earth description of what each of these are and get an idea of when you should be one or more of these and what version of them based upon what you are building or maintaining.</a:t>
            </a:r>
          </a:p>
          <a:p>
            <a:r>
              <a:rPr lang="en-US" dirty="0"/>
              <a:t>Room: 2201 Time: 07/12 08:45 Session : .NET</a:t>
            </a:r>
          </a:p>
          <a:p>
            <a:endParaRPr lang="en-US" dirty="0"/>
          </a:p>
        </p:txBody>
      </p:sp>
    </p:spTree>
    <p:extLst>
      <p:ext uri="{BB962C8B-B14F-4D97-AF65-F5344CB8AC3E}">
        <p14:creationId xmlns:p14="http://schemas.microsoft.com/office/powerpoint/2010/main" val="6980786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563F-1A53-4A7B-B421-012C2D0D5835}"/>
              </a:ext>
            </a:extLst>
          </p:cNvPr>
          <p:cNvSpPr>
            <a:spLocks noGrp="1"/>
          </p:cNvSpPr>
          <p:nvPr>
            <p:ph type="title"/>
          </p:nvPr>
        </p:nvSpPr>
        <p:spPr/>
        <p:txBody>
          <a:bodyPr/>
          <a:lstStyle/>
          <a:p>
            <a:r>
              <a:rPr lang="en-US" dirty="0"/>
              <a:t>Other Sessions @ KCDC</a:t>
            </a:r>
          </a:p>
        </p:txBody>
      </p:sp>
      <p:sp>
        <p:nvSpPr>
          <p:cNvPr id="3" name="Content Placeholder 2">
            <a:extLst>
              <a:ext uri="{FF2B5EF4-FFF2-40B4-BE49-F238E27FC236}">
                <a16:creationId xmlns:a16="http://schemas.microsoft.com/office/drawing/2014/main" id="{C1D65F72-93BD-402A-A94D-A926AF296660}"/>
              </a:ext>
            </a:extLst>
          </p:cNvPr>
          <p:cNvSpPr>
            <a:spLocks noGrp="1"/>
          </p:cNvSpPr>
          <p:nvPr>
            <p:ph idx="1"/>
          </p:nvPr>
        </p:nvSpPr>
        <p:spPr>
          <a:xfrm>
            <a:off x="377072" y="1325563"/>
            <a:ext cx="11814928" cy="4351338"/>
          </a:xfrm>
        </p:spPr>
        <p:txBody>
          <a:bodyPr>
            <a:normAutofit fontScale="85000" lnSpcReduction="10000"/>
          </a:bodyPr>
          <a:lstStyle/>
          <a:p>
            <a:pPr marL="0" indent="0">
              <a:buNone/>
            </a:pPr>
            <a:r>
              <a:rPr lang="en-US" dirty="0"/>
              <a:t>Versioning and Maintaining Your REST API in ASP.NET Core</a:t>
            </a:r>
          </a:p>
          <a:p>
            <a:pPr marL="0" indent="0">
              <a:buNone/>
            </a:pPr>
            <a:r>
              <a:rPr lang="en-US" dirty="0"/>
              <a:t>Spencer </a:t>
            </a:r>
            <a:r>
              <a:rPr lang="en-US" dirty="0" err="1"/>
              <a:t>Schneidenbach</a:t>
            </a:r>
            <a:endParaRPr lang="en-US" dirty="0"/>
          </a:p>
          <a:p>
            <a:pPr marL="0" indent="0">
              <a:buNone/>
            </a:pPr>
            <a:r>
              <a:rPr lang="en-US" dirty="0"/>
              <a:t>When tasked with making a REST API for your system, you'll inevitably have to think about versioning. One of the most difficult parts of API maintenance, versioning is an essential conversation to have about the future of your API, even before you hit File -&gt; New Project. Do you version in the URL (v1/</a:t>
            </a:r>
            <a:r>
              <a:rPr lang="en-US" dirty="0" err="1"/>
              <a:t>api</a:t>
            </a:r>
            <a:r>
              <a:rPr lang="en-US" dirty="0"/>
              <a:t>/whatever)? Do you use header versioning? Should I update my production API in place? In this session, Spencer will provide several strategies and real world examples of API versioning done right... and wrong. We'll discuss versioning strategies such as header versioning and URL versioning, as well as best practices on how to intelligently version your REST API without tearing your hair out... or making your consumers tear their hair out.</a:t>
            </a:r>
          </a:p>
          <a:p>
            <a:pPr marL="0" indent="0">
              <a:buNone/>
            </a:pPr>
            <a:r>
              <a:rPr lang="en-US" dirty="0"/>
              <a:t>Room: 2201 Time: 07/12 10:00 Session : .NET</a:t>
            </a:r>
          </a:p>
          <a:p>
            <a:endParaRPr lang="en-US" dirty="0"/>
          </a:p>
        </p:txBody>
      </p:sp>
    </p:spTree>
    <p:extLst>
      <p:ext uri="{BB962C8B-B14F-4D97-AF65-F5344CB8AC3E}">
        <p14:creationId xmlns:p14="http://schemas.microsoft.com/office/powerpoint/2010/main" val="6135185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563F-1A53-4A7B-B421-012C2D0D5835}"/>
              </a:ext>
            </a:extLst>
          </p:cNvPr>
          <p:cNvSpPr>
            <a:spLocks noGrp="1"/>
          </p:cNvSpPr>
          <p:nvPr>
            <p:ph type="title"/>
          </p:nvPr>
        </p:nvSpPr>
        <p:spPr/>
        <p:txBody>
          <a:bodyPr/>
          <a:lstStyle/>
          <a:p>
            <a:r>
              <a:rPr lang="en-US" dirty="0"/>
              <a:t>Other Sessions @ KCDC</a:t>
            </a:r>
          </a:p>
        </p:txBody>
      </p:sp>
      <p:sp>
        <p:nvSpPr>
          <p:cNvPr id="3" name="Content Placeholder 2">
            <a:extLst>
              <a:ext uri="{FF2B5EF4-FFF2-40B4-BE49-F238E27FC236}">
                <a16:creationId xmlns:a16="http://schemas.microsoft.com/office/drawing/2014/main" id="{C1D65F72-93BD-402A-A94D-A926AF296660}"/>
              </a:ext>
            </a:extLst>
          </p:cNvPr>
          <p:cNvSpPr>
            <a:spLocks noGrp="1"/>
          </p:cNvSpPr>
          <p:nvPr>
            <p:ph idx="1"/>
          </p:nvPr>
        </p:nvSpPr>
        <p:spPr>
          <a:xfrm>
            <a:off x="377072" y="1325563"/>
            <a:ext cx="11814928" cy="4351338"/>
          </a:xfrm>
        </p:spPr>
        <p:txBody>
          <a:bodyPr>
            <a:normAutofit/>
          </a:bodyPr>
          <a:lstStyle/>
          <a:p>
            <a:pPr marL="0" indent="0">
              <a:buNone/>
            </a:pPr>
            <a:r>
              <a:rPr lang="en-US" dirty="0"/>
              <a:t>.NET Development Yesterday, Today and Tomorrow</a:t>
            </a:r>
          </a:p>
          <a:p>
            <a:pPr marL="0" indent="0">
              <a:buNone/>
            </a:pPr>
            <a:r>
              <a:rPr lang="en-US" dirty="0"/>
              <a:t>Javier Lozano</a:t>
            </a:r>
          </a:p>
          <a:p>
            <a:pPr marL="0" indent="0">
              <a:buNone/>
            </a:pPr>
            <a:r>
              <a:rPr lang="en-US" dirty="0"/>
              <a:t>Trying to make sense of .NET Core and .NET Standard? Looking for ways to reuse your current .NET Framework code? In this session we will cover how you can take your existing .NET Framework code and reuse it in your .NET Standard/Core applications with ease.</a:t>
            </a:r>
          </a:p>
          <a:p>
            <a:pPr marL="0" indent="0">
              <a:buNone/>
            </a:pPr>
            <a:r>
              <a:rPr lang="en-US" dirty="0"/>
              <a:t>Room: 2215 A Time: 07/12 10:00 Session : .NET</a:t>
            </a:r>
          </a:p>
        </p:txBody>
      </p:sp>
    </p:spTree>
    <p:extLst>
      <p:ext uri="{BB962C8B-B14F-4D97-AF65-F5344CB8AC3E}">
        <p14:creationId xmlns:p14="http://schemas.microsoft.com/office/powerpoint/2010/main" val="37474057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563F-1A53-4A7B-B421-012C2D0D5835}"/>
              </a:ext>
            </a:extLst>
          </p:cNvPr>
          <p:cNvSpPr>
            <a:spLocks noGrp="1"/>
          </p:cNvSpPr>
          <p:nvPr>
            <p:ph type="title"/>
          </p:nvPr>
        </p:nvSpPr>
        <p:spPr/>
        <p:txBody>
          <a:bodyPr/>
          <a:lstStyle/>
          <a:p>
            <a:r>
              <a:rPr lang="en-US" dirty="0"/>
              <a:t>Other Sessions @ KCDC</a:t>
            </a:r>
          </a:p>
        </p:txBody>
      </p:sp>
      <p:sp>
        <p:nvSpPr>
          <p:cNvPr id="3" name="Content Placeholder 2">
            <a:extLst>
              <a:ext uri="{FF2B5EF4-FFF2-40B4-BE49-F238E27FC236}">
                <a16:creationId xmlns:a16="http://schemas.microsoft.com/office/drawing/2014/main" id="{C1D65F72-93BD-402A-A94D-A926AF296660}"/>
              </a:ext>
            </a:extLst>
          </p:cNvPr>
          <p:cNvSpPr>
            <a:spLocks noGrp="1"/>
          </p:cNvSpPr>
          <p:nvPr>
            <p:ph idx="1"/>
          </p:nvPr>
        </p:nvSpPr>
        <p:spPr>
          <a:xfrm>
            <a:off x="377072" y="1325562"/>
            <a:ext cx="11814928" cy="5532437"/>
          </a:xfrm>
        </p:spPr>
        <p:txBody>
          <a:bodyPr>
            <a:normAutofit/>
          </a:bodyPr>
          <a:lstStyle/>
          <a:p>
            <a:pPr marL="0" indent="0">
              <a:buNone/>
            </a:pPr>
            <a:r>
              <a:rPr lang="en-US" dirty="0"/>
              <a:t>Goodbye REST APIs. Hello </a:t>
            </a:r>
            <a:r>
              <a:rPr lang="en-US" dirty="0" err="1"/>
              <a:t>GraphQL</a:t>
            </a:r>
            <a:r>
              <a:rPr lang="en-US" dirty="0"/>
              <a:t>!</a:t>
            </a:r>
          </a:p>
          <a:p>
            <a:pPr marL="0" indent="0">
              <a:buNone/>
            </a:pPr>
            <a:r>
              <a:rPr lang="en-US" dirty="0"/>
              <a:t>Cory House</a:t>
            </a:r>
          </a:p>
          <a:p>
            <a:pPr marL="0" indent="0">
              <a:buNone/>
            </a:pPr>
            <a:r>
              <a:rPr lang="en-US" dirty="0" err="1"/>
              <a:t>GraphQL</a:t>
            </a:r>
            <a:r>
              <a:rPr lang="en-US" dirty="0"/>
              <a:t> has quickly matured into a compelling alternative to traditional REST APIs. But what's all the buzz about? In this session we’ll dissect what makes </a:t>
            </a:r>
            <a:r>
              <a:rPr lang="en-US" dirty="0" err="1"/>
              <a:t>GraphQL</a:t>
            </a:r>
            <a:r>
              <a:rPr lang="en-US" dirty="0"/>
              <a:t> special. You'll see how </a:t>
            </a:r>
            <a:r>
              <a:rPr lang="en-US" dirty="0" err="1"/>
              <a:t>GraphQL</a:t>
            </a:r>
            <a:r>
              <a:rPr lang="en-US" dirty="0"/>
              <a:t> integrates nicely with variety popular technologies like React, Angular, Vue and more. And you’ll learn how to easily migrate your existing RESTful APIs to </a:t>
            </a:r>
            <a:r>
              <a:rPr lang="en-US" dirty="0" err="1"/>
              <a:t>GraphQL</a:t>
            </a:r>
            <a:r>
              <a:rPr lang="en-US" dirty="0"/>
              <a:t> by wrapping your existing services.</a:t>
            </a:r>
          </a:p>
          <a:p>
            <a:pPr marL="0" indent="0">
              <a:buNone/>
            </a:pPr>
            <a:r>
              <a:rPr lang="en-US" dirty="0"/>
              <a:t>Room: 2215 C Time: 07/12 11:15 Session : JavaScript</a:t>
            </a:r>
          </a:p>
        </p:txBody>
      </p:sp>
    </p:spTree>
    <p:extLst>
      <p:ext uri="{BB962C8B-B14F-4D97-AF65-F5344CB8AC3E}">
        <p14:creationId xmlns:p14="http://schemas.microsoft.com/office/powerpoint/2010/main" val="26172720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563F-1A53-4A7B-B421-012C2D0D5835}"/>
              </a:ext>
            </a:extLst>
          </p:cNvPr>
          <p:cNvSpPr>
            <a:spLocks noGrp="1"/>
          </p:cNvSpPr>
          <p:nvPr>
            <p:ph type="title"/>
          </p:nvPr>
        </p:nvSpPr>
        <p:spPr/>
        <p:txBody>
          <a:bodyPr/>
          <a:lstStyle/>
          <a:p>
            <a:r>
              <a:rPr lang="en-US" dirty="0"/>
              <a:t>Other Sessions @ KCDC</a:t>
            </a:r>
          </a:p>
        </p:txBody>
      </p:sp>
      <p:sp>
        <p:nvSpPr>
          <p:cNvPr id="3" name="Content Placeholder 2">
            <a:extLst>
              <a:ext uri="{FF2B5EF4-FFF2-40B4-BE49-F238E27FC236}">
                <a16:creationId xmlns:a16="http://schemas.microsoft.com/office/drawing/2014/main" id="{C1D65F72-93BD-402A-A94D-A926AF296660}"/>
              </a:ext>
            </a:extLst>
          </p:cNvPr>
          <p:cNvSpPr>
            <a:spLocks noGrp="1"/>
          </p:cNvSpPr>
          <p:nvPr>
            <p:ph idx="1"/>
          </p:nvPr>
        </p:nvSpPr>
        <p:spPr>
          <a:xfrm>
            <a:off x="377072" y="1325563"/>
            <a:ext cx="11814928" cy="4351338"/>
          </a:xfrm>
        </p:spPr>
        <p:txBody>
          <a:bodyPr>
            <a:normAutofit fontScale="77500" lnSpcReduction="20000"/>
          </a:bodyPr>
          <a:lstStyle/>
          <a:p>
            <a:pPr marL="0" indent="0">
              <a:buNone/>
            </a:pPr>
            <a:r>
              <a:rPr lang="en-US" dirty="0"/>
              <a:t>The Pragmatic Guide to Web Application Security</a:t>
            </a:r>
          </a:p>
          <a:p>
            <a:pPr marL="0" indent="0">
              <a:buNone/>
            </a:pPr>
            <a:r>
              <a:rPr lang="en-US" dirty="0"/>
              <a:t>Dustin Ewers</a:t>
            </a:r>
          </a:p>
          <a:p>
            <a:pPr marL="0" indent="0">
              <a:buNone/>
            </a:pPr>
            <a:r>
              <a:rPr lang="en-US" dirty="0"/>
              <a:t>As a developer, your customers expect a constant stream of shiny new features. While it's important to deliver business value, there's more to building a web application. Keeping your apps secure is vital to the health of your company. It seems like there's a new story every week of a company that failed to secure their data. A security breach resulting from your faulty code is the ultimate career limiting move. Your beautiful application isn't much use if it can get hacked by a bored teenager. In this talk, you'll learn how to secure modern web applications. You'll about how to examine the data flows of your app to find security flaws before you write a single line of code. You'll learn how to attack your own web app to find security vulnerabilities. Finally, you will also learn how to secure the different layers of your application against common attacks. By the end of this talk, you will be well on your way to keeping the bad guys out of our app.</a:t>
            </a:r>
          </a:p>
          <a:p>
            <a:pPr marL="0" indent="0">
              <a:buNone/>
            </a:pPr>
            <a:r>
              <a:rPr lang="en-US" dirty="0"/>
              <a:t>Room: 2201 Time: 07/12 11:15 Session : .NET</a:t>
            </a:r>
          </a:p>
        </p:txBody>
      </p:sp>
    </p:spTree>
    <p:extLst>
      <p:ext uri="{BB962C8B-B14F-4D97-AF65-F5344CB8AC3E}">
        <p14:creationId xmlns:p14="http://schemas.microsoft.com/office/powerpoint/2010/main" val="21262573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563F-1A53-4A7B-B421-012C2D0D5835}"/>
              </a:ext>
            </a:extLst>
          </p:cNvPr>
          <p:cNvSpPr>
            <a:spLocks noGrp="1"/>
          </p:cNvSpPr>
          <p:nvPr>
            <p:ph type="title"/>
          </p:nvPr>
        </p:nvSpPr>
        <p:spPr/>
        <p:txBody>
          <a:bodyPr/>
          <a:lstStyle/>
          <a:p>
            <a:r>
              <a:rPr lang="en-US" dirty="0"/>
              <a:t>Other Sessions @ KCDC</a:t>
            </a:r>
          </a:p>
        </p:txBody>
      </p:sp>
      <p:sp>
        <p:nvSpPr>
          <p:cNvPr id="3" name="Content Placeholder 2">
            <a:extLst>
              <a:ext uri="{FF2B5EF4-FFF2-40B4-BE49-F238E27FC236}">
                <a16:creationId xmlns:a16="http://schemas.microsoft.com/office/drawing/2014/main" id="{C1D65F72-93BD-402A-A94D-A926AF296660}"/>
              </a:ext>
            </a:extLst>
          </p:cNvPr>
          <p:cNvSpPr>
            <a:spLocks noGrp="1"/>
          </p:cNvSpPr>
          <p:nvPr>
            <p:ph idx="1"/>
          </p:nvPr>
        </p:nvSpPr>
        <p:spPr>
          <a:xfrm>
            <a:off x="377072" y="1325562"/>
            <a:ext cx="11814928" cy="5532437"/>
          </a:xfrm>
        </p:spPr>
        <p:txBody>
          <a:bodyPr>
            <a:normAutofit fontScale="85000" lnSpcReduction="20000"/>
          </a:bodyPr>
          <a:lstStyle/>
          <a:p>
            <a:pPr marL="0" indent="0">
              <a:buNone/>
            </a:pPr>
            <a:r>
              <a:rPr lang="en-US" dirty="0"/>
              <a:t>Deconstructing and Evolving REST Security</a:t>
            </a:r>
          </a:p>
          <a:p>
            <a:pPr marL="0" indent="0">
              <a:buNone/>
            </a:pPr>
            <a:r>
              <a:rPr lang="en-US" dirty="0"/>
              <a:t>David Blevins</a:t>
            </a:r>
          </a:p>
          <a:p>
            <a:pPr marL="0" indent="0">
              <a:buNone/>
            </a:pPr>
            <a:r>
              <a:rPr lang="en-US" dirty="0"/>
              <a:t>The learning curve for security is severe and unforgiving. Specifications promise infinite flexibility, habitually give old concepts new names, are riddled with extensions, and almost seem designed to deliberately confuse. For a back-end REST developer, choking all this down for the first time is mission impossible. With an aggressive distaste for fancy terminology, this session delves into OAuth 2.0 as it pertains to REST and shows how it falls into two camps: stateful and stateless. We then detail a competing Amazon-style approach called HTTP Signatures, ideal for B2B scenarios and similar to what is use to secure all Amazon AWS API calls. Each approach will be explored analyzing the architectural differences, with a heavy focus on the wire, showing actual HTTP messages and enough detail to have you thinking, “I could write this myself.” As a bonus at the end, we’ll peak into a new IETF Internet Draft launched this year that combines JWT and HTTP Signatures into the perfect two-factor system that could provide a one-stop shop for business as well as mobile REST scenarios. Come to this session if you want to go from novice to expert with a bit of humor, a big picture perspective and wire-level detail.</a:t>
            </a:r>
          </a:p>
          <a:p>
            <a:pPr marL="0" indent="0">
              <a:buNone/>
            </a:pPr>
            <a:r>
              <a:rPr lang="en-US" dirty="0"/>
              <a:t>Room: 2204 Time: 07/12 11:15 Session : Cloud</a:t>
            </a:r>
          </a:p>
        </p:txBody>
      </p:sp>
    </p:spTree>
    <p:extLst>
      <p:ext uri="{BB962C8B-B14F-4D97-AF65-F5344CB8AC3E}">
        <p14:creationId xmlns:p14="http://schemas.microsoft.com/office/powerpoint/2010/main" val="20423130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563F-1A53-4A7B-B421-012C2D0D5835}"/>
              </a:ext>
            </a:extLst>
          </p:cNvPr>
          <p:cNvSpPr>
            <a:spLocks noGrp="1"/>
          </p:cNvSpPr>
          <p:nvPr>
            <p:ph type="title"/>
          </p:nvPr>
        </p:nvSpPr>
        <p:spPr/>
        <p:txBody>
          <a:bodyPr/>
          <a:lstStyle/>
          <a:p>
            <a:r>
              <a:rPr lang="en-US" dirty="0"/>
              <a:t>Other Sessions @ KCDC</a:t>
            </a:r>
          </a:p>
        </p:txBody>
      </p:sp>
      <p:sp>
        <p:nvSpPr>
          <p:cNvPr id="3" name="Content Placeholder 2">
            <a:extLst>
              <a:ext uri="{FF2B5EF4-FFF2-40B4-BE49-F238E27FC236}">
                <a16:creationId xmlns:a16="http://schemas.microsoft.com/office/drawing/2014/main" id="{C1D65F72-93BD-402A-A94D-A926AF296660}"/>
              </a:ext>
            </a:extLst>
          </p:cNvPr>
          <p:cNvSpPr>
            <a:spLocks noGrp="1"/>
          </p:cNvSpPr>
          <p:nvPr>
            <p:ph idx="1"/>
          </p:nvPr>
        </p:nvSpPr>
        <p:spPr>
          <a:xfrm>
            <a:off x="377072" y="1325562"/>
            <a:ext cx="11814928" cy="5532437"/>
          </a:xfrm>
        </p:spPr>
        <p:txBody>
          <a:bodyPr>
            <a:normAutofit/>
          </a:bodyPr>
          <a:lstStyle/>
          <a:p>
            <a:pPr marL="0" indent="0">
              <a:buNone/>
            </a:pPr>
            <a:r>
              <a:rPr lang="en-US" dirty="0"/>
              <a:t>Entity Framework performance monitoring and tuning</a:t>
            </a:r>
          </a:p>
          <a:p>
            <a:pPr marL="0" indent="0">
              <a:buNone/>
            </a:pPr>
            <a:r>
              <a:rPr lang="en-US" dirty="0"/>
              <a:t>Jim Wooley</a:t>
            </a:r>
          </a:p>
          <a:p>
            <a:pPr marL="0" indent="0">
              <a:buNone/>
            </a:pPr>
            <a:r>
              <a:rPr lang="en-US" dirty="0"/>
              <a:t>Object Relational Mapping technologies, including the Entity Framework can drastically simplify the programming model against databases, but when done carelessly, performance can suffer. In this session, we'll explore some real-life strategies that have solved performance issues in production applications that I have encountered at a variety of customers. We'll discuss the pros and cons of working without stored procs and cover strategies for monitoring and tuning your entity queries.</a:t>
            </a:r>
          </a:p>
          <a:p>
            <a:pPr marL="0" indent="0">
              <a:buNone/>
            </a:pPr>
            <a:r>
              <a:rPr lang="en-US" dirty="0"/>
              <a:t>Room: 2215 A Time: 07/12 13:15 Session : .NET</a:t>
            </a:r>
          </a:p>
        </p:txBody>
      </p:sp>
    </p:spTree>
    <p:extLst>
      <p:ext uri="{BB962C8B-B14F-4D97-AF65-F5344CB8AC3E}">
        <p14:creationId xmlns:p14="http://schemas.microsoft.com/office/powerpoint/2010/main" val="324443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563F-1A53-4A7B-B421-012C2D0D5835}"/>
              </a:ext>
            </a:extLst>
          </p:cNvPr>
          <p:cNvSpPr>
            <a:spLocks noGrp="1"/>
          </p:cNvSpPr>
          <p:nvPr>
            <p:ph type="title"/>
          </p:nvPr>
        </p:nvSpPr>
        <p:spPr/>
        <p:txBody>
          <a:bodyPr/>
          <a:lstStyle/>
          <a:p>
            <a:r>
              <a:rPr lang="en-US" dirty="0"/>
              <a:t>Other Sessions @ KCDC</a:t>
            </a:r>
          </a:p>
        </p:txBody>
      </p:sp>
      <p:sp>
        <p:nvSpPr>
          <p:cNvPr id="3" name="Content Placeholder 2">
            <a:extLst>
              <a:ext uri="{FF2B5EF4-FFF2-40B4-BE49-F238E27FC236}">
                <a16:creationId xmlns:a16="http://schemas.microsoft.com/office/drawing/2014/main" id="{C1D65F72-93BD-402A-A94D-A926AF296660}"/>
              </a:ext>
            </a:extLst>
          </p:cNvPr>
          <p:cNvSpPr>
            <a:spLocks noGrp="1"/>
          </p:cNvSpPr>
          <p:nvPr>
            <p:ph idx="1"/>
          </p:nvPr>
        </p:nvSpPr>
        <p:spPr>
          <a:xfrm>
            <a:off x="377072" y="1325562"/>
            <a:ext cx="11814928" cy="5532437"/>
          </a:xfrm>
        </p:spPr>
        <p:txBody>
          <a:bodyPr>
            <a:normAutofit lnSpcReduction="10000"/>
          </a:bodyPr>
          <a:lstStyle/>
          <a:p>
            <a:pPr marL="0" indent="0">
              <a:buNone/>
            </a:pPr>
            <a:r>
              <a:rPr lang="en-US" dirty="0"/>
              <a:t>Building Reusable UI Components in ASP.NET Core</a:t>
            </a:r>
          </a:p>
          <a:p>
            <a:pPr marL="0" indent="0">
              <a:buNone/>
            </a:pPr>
            <a:r>
              <a:rPr lang="en-US" dirty="0"/>
              <a:t>Scott Addie</a:t>
            </a:r>
          </a:p>
          <a:p>
            <a:pPr marL="0" indent="0">
              <a:buNone/>
            </a:pPr>
            <a:r>
              <a:rPr lang="en-US" dirty="0"/>
              <a:t>ASP.NET 4.x MVC developers have long relied upon partial views and HTML helpers to construct reusable UI components. ASP.NET Core expands upon the arsenal of options for creating such UI components by introducing view components and Tag Helpers. Do these new offerings render partial views and HTML helpers obsolete? Absolutely not! Using the right tool for the job is important, which means understanding the differences between these options is paramount. In this session, you'll gain an understanding of when it's most appropriate to use each of them in the real world. You'll also see how to create basic view components and Tag Helpers.</a:t>
            </a:r>
          </a:p>
          <a:p>
            <a:pPr marL="0" indent="0">
              <a:buNone/>
            </a:pPr>
            <a:r>
              <a:rPr lang="en-US" dirty="0"/>
              <a:t>Room: 2215 A Time: 07/13 08:30 Session : .NET</a:t>
            </a:r>
          </a:p>
        </p:txBody>
      </p:sp>
    </p:spTree>
    <p:extLst>
      <p:ext uri="{BB962C8B-B14F-4D97-AF65-F5344CB8AC3E}">
        <p14:creationId xmlns:p14="http://schemas.microsoft.com/office/powerpoint/2010/main" val="2629165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563F-1A53-4A7B-B421-012C2D0D5835}"/>
              </a:ext>
            </a:extLst>
          </p:cNvPr>
          <p:cNvSpPr>
            <a:spLocks noGrp="1"/>
          </p:cNvSpPr>
          <p:nvPr>
            <p:ph type="title"/>
          </p:nvPr>
        </p:nvSpPr>
        <p:spPr/>
        <p:txBody>
          <a:bodyPr/>
          <a:lstStyle/>
          <a:p>
            <a:r>
              <a:rPr lang="en-US" dirty="0"/>
              <a:t>Other Sessions @ KCDC</a:t>
            </a:r>
          </a:p>
        </p:txBody>
      </p:sp>
      <p:sp>
        <p:nvSpPr>
          <p:cNvPr id="3" name="Content Placeholder 2">
            <a:extLst>
              <a:ext uri="{FF2B5EF4-FFF2-40B4-BE49-F238E27FC236}">
                <a16:creationId xmlns:a16="http://schemas.microsoft.com/office/drawing/2014/main" id="{C1D65F72-93BD-402A-A94D-A926AF296660}"/>
              </a:ext>
            </a:extLst>
          </p:cNvPr>
          <p:cNvSpPr>
            <a:spLocks noGrp="1"/>
          </p:cNvSpPr>
          <p:nvPr>
            <p:ph idx="1"/>
          </p:nvPr>
        </p:nvSpPr>
        <p:spPr>
          <a:xfrm>
            <a:off x="377072" y="1325562"/>
            <a:ext cx="11814928" cy="5532437"/>
          </a:xfrm>
        </p:spPr>
        <p:txBody>
          <a:bodyPr>
            <a:normAutofit/>
          </a:bodyPr>
          <a:lstStyle/>
          <a:p>
            <a:pPr marL="0" indent="0">
              <a:buNone/>
            </a:pPr>
            <a:r>
              <a:rPr lang="en-US" dirty="0"/>
              <a:t>Custom Middleware &amp; Microservices with ASP.NET Core</a:t>
            </a:r>
          </a:p>
          <a:p>
            <a:pPr marL="0" indent="0">
              <a:buNone/>
            </a:pPr>
            <a:r>
              <a:rPr lang="en-US" dirty="0" err="1"/>
              <a:t>Ondrej</a:t>
            </a:r>
            <a:r>
              <a:rPr lang="en-US" dirty="0"/>
              <a:t> </a:t>
            </a:r>
            <a:r>
              <a:rPr lang="en-US" dirty="0" err="1"/>
              <a:t>Balas</a:t>
            </a:r>
            <a:endParaRPr lang="en-US" dirty="0"/>
          </a:p>
          <a:p>
            <a:pPr marL="0" indent="0">
              <a:buNone/>
            </a:pPr>
            <a:r>
              <a:rPr lang="en-US" dirty="0"/>
              <a:t>At the core of ASP.NET Core is Microsoft’s implementation of the OWIN standard, giving developers full control over the ASP.NET pipeline. In this session I will explain what OWIN is and how it can empower you to quickly and easily reconfigure an entire web application. Now in full control, you can do everything from injecting custom code (middleware) into any stage of the pipeline to running lightweight applications and microservices without MVC.</a:t>
            </a:r>
          </a:p>
          <a:p>
            <a:pPr marL="0" indent="0">
              <a:buNone/>
            </a:pPr>
            <a:r>
              <a:rPr lang="en-US" dirty="0"/>
              <a:t>Room: 2215 A Time: 07/13 11:00 Session : .NET</a:t>
            </a:r>
          </a:p>
        </p:txBody>
      </p:sp>
    </p:spTree>
    <p:extLst>
      <p:ext uri="{BB962C8B-B14F-4D97-AF65-F5344CB8AC3E}">
        <p14:creationId xmlns:p14="http://schemas.microsoft.com/office/powerpoint/2010/main" val="32981493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54448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544480">
                <a:tc>
                  <a:txBody>
                    <a:bodyPr/>
                    <a:lstStyle/>
                    <a:p>
                      <a:pPr algn="l"/>
                      <a:r>
                        <a:rPr lang="en-US" sz="2400" u="sng" baseline="0" dirty="0">
                          <a:solidFill>
                            <a:srgbClr val="FF0000"/>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1504" y="1699266"/>
          <a:ext cx="8956888" cy="241553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415534">
                <a:tc>
                  <a:txBody>
                    <a:bodyPr/>
                    <a:lstStyle/>
                    <a:p>
                      <a:r>
                        <a:rPr lang="en-US" sz="2000" u="sng" dirty="0">
                          <a:solidFill>
                            <a:srgbClr val="FF0000"/>
                          </a:solidFill>
                          <a:uFill>
                            <a:solidFill>
                              <a:srgbClr val="9B26B1"/>
                            </a:solidFill>
                          </a:uFill>
                        </a:rPr>
                        <a:t>Platinum</a:t>
                      </a:r>
                      <a:r>
                        <a:rPr lang="en-US" sz="2000" u="sng" baseline="0" dirty="0">
                          <a:solidFill>
                            <a:srgbClr val="FF0000"/>
                          </a:solidFill>
                          <a:uFill>
                            <a:solidFill>
                              <a:srgbClr val="9B26B1"/>
                            </a:solidFill>
                          </a:uFill>
                        </a:rPr>
                        <a:t> Sponsors</a:t>
                      </a:r>
                      <a:endParaRPr lang="en-US" sz="2000" u="sng" dirty="0">
                        <a:solidFill>
                          <a:srgbClr val="FF0000"/>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0315" y="88376"/>
            <a:ext cx="4072821" cy="800990"/>
          </a:xfrm>
          <a:prstGeom prst="rect">
            <a:avLst/>
          </a:prstGeom>
        </p:spPr>
      </p:pic>
      <p:graphicFrame>
        <p:nvGraphicFramePr>
          <p:cNvPr id="21" name="Table 20"/>
          <p:cNvGraphicFramePr>
            <a:graphicFrameLocks noGrp="1"/>
          </p:cNvGraphicFramePr>
          <p:nvPr>
            <p:extLst/>
          </p:nvPr>
        </p:nvGraphicFramePr>
        <p:xfrm>
          <a:off x="1609746" y="4210495"/>
          <a:ext cx="8956888" cy="2545905"/>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545905">
                <a:tc>
                  <a:txBody>
                    <a:bodyPr/>
                    <a:lstStyle/>
                    <a:p>
                      <a:r>
                        <a:rPr lang="en-US" u="sng" baseline="0" dirty="0">
                          <a:solidFill>
                            <a:srgbClr val="FF0000"/>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2807" y="4218649"/>
            <a:ext cx="1171875" cy="496094"/>
          </a:xfrm>
          <a:prstGeom prst="rect">
            <a:avLst/>
          </a:prstGeom>
        </p:spPr>
      </p:pic>
      <p:pic>
        <p:nvPicPr>
          <p:cNvPr id="25" name="Picture 24" descr="Cern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52" y="4318000"/>
            <a:ext cx="1102182" cy="299164"/>
          </a:xfrm>
          <a:prstGeom prst="rect">
            <a:avLst/>
          </a:prstGeom>
        </p:spPr>
      </p:pic>
      <p:pic>
        <p:nvPicPr>
          <p:cNvPr id="29" name="Picture 28" descr="Garmi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30725" y="5126488"/>
            <a:ext cx="1000426" cy="271544"/>
          </a:xfrm>
          <a:prstGeom prst="rect">
            <a:avLst/>
          </a:prstGeom>
        </p:spPr>
      </p:pic>
      <p:pic>
        <p:nvPicPr>
          <p:cNvPr id="31" name="Picture 30" descr="Keyhole Softwar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3135" y="2189155"/>
            <a:ext cx="1788836" cy="647390"/>
          </a:xfrm>
          <a:prstGeom prst="rect">
            <a:avLst/>
          </a:prstGeom>
        </p:spPr>
      </p:pic>
      <p:pic>
        <p:nvPicPr>
          <p:cNvPr id="32" name="Picture 31" descr="KU Edwards Campu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42345" y="4214004"/>
            <a:ext cx="999686" cy="799748"/>
          </a:xfrm>
          <a:prstGeom prst="rect">
            <a:avLst/>
          </a:prstGeom>
        </p:spPr>
      </p:pic>
      <p:pic>
        <p:nvPicPr>
          <p:cNvPr id="39" name="Picture 38" descr="Stackif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6093" y="2207743"/>
            <a:ext cx="1776444" cy="593839"/>
          </a:xfrm>
          <a:prstGeom prst="rect">
            <a:avLst/>
          </a:prstGeom>
        </p:spPr>
      </p:pic>
      <p:pic>
        <p:nvPicPr>
          <p:cNvPr id="16" name="Picture 15" descr="Jack Henry And Associate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59365" y="1741904"/>
            <a:ext cx="2180743" cy="517148"/>
          </a:xfrm>
          <a:prstGeom prst="rect">
            <a:avLst/>
          </a:prstGeom>
        </p:spPr>
      </p:pic>
      <p:pic>
        <p:nvPicPr>
          <p:cNvPr id="17" name="Picture 16" descr="2011_Commerce_4C.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90996" y="5276932"/>
            <a:ext cx="1600315" cy="25281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49576" y="2176997"/>
            <a:ext cx="2182230" cy="503883"/>
          </a:xfrm>
          <a:prstGeom prst="rect">
            <a:avLst/>
          </a:prstGeom>
        </p:spPr>
      </p:pic>
      <p:pic>
        <p:nvPicPr>
          <p:cNvPr id="2" name="Pictur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12848" y="5514516"/>
            <a:ext cx="1204718" cy="390719"/>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892" y="4257157"/>
            <a:ext cx="1039564" cy="381538"/>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7553" y="6249355"/>
            <a:ext cx="972480" cy="455120"/>
          </a:xfrm>
          <a:prstGeom prst="rect">
            <a:avLst/>
          </a:prstGeom>
        </p:spPr>
      </p:pic>
      <p:pic>
        <p:nvPicPr>
          <p:cNvPr id="34" name="Picture 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91154" y="4300549"/>
            <a:ext cx="1410923" cy="306723"/>
          </a:xfrm>
          <a:prstGeom prst="rect">
            <a:avLst/>
          </a:prstGeom>
        </p:spPr>
      </p:pic>
      <p:pic>
        <p:nvPicPr>
          <p:cNvPr id="47" name="Picture 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03426" y="4647986"/>
            <a:ext cx="1130970" cy="4612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61703" y="666496"/>
            <a:ext cx="2680329" cy="90461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15768" y="1771236"/>
            <a:ext cx="2372201" cy="354648"/>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3569" y="712604"/>
            <a:ext cx="3677697" cy="844283"/>
          </a:xfrm>
          <a:prstGeom prst="rect">
            <a:avLst/>
          </a:prstGeom>
        </p:spPr>
      </p:pic>
      <p:pic>
        <p:nvPicPr>
          <p:cNvPr id="60" name="Picture 5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8948" y="4665468"/>
            <a:ext cx="1280298" cy="383102"/>
          </a:xfrm>
          <a:prstGeom prst="rect">
            <a:avLst/>
          </a:prstGeom>
        </p:spPr>
      </p:pic>
      <p:pic>
        <p:nvPicPr>
          <p:cNvPr id="62" name="Picture 6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13005" y="4693966"/>
            <a:ext cx="1107447" cy="415293"/>
          </a:xfrm>
          <a:prstGeom prst="rect">
            <a:avLst/>
          </a:prstGeom>
        </p:spPr>
      </p:pic>
      <p:pic>
        <p:nvPicPr>
          <p:cNvPr id="67" name="Picture 6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76236" y="5218991"/>
            <a:ext cx="1287308" cy="331806"/>
          </a:xfrm>
          <a:prstGeom prst="rect">
            <a:avLst/>
          </a:prstGeom>
        </p:spPr>
      </p:pic>
      <p:pic>
        <p:nvPicPr>
          <p:cNvPr id="68" name="Picture 6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110842" y="4307173"/>
            <a:ext cx="1137984" cy="220028"/>
          </a:xfrm>
          <a:prstGeom prst="rect">
            <a:avLst/>
          </a:prstGeom>
        </p:spPr>
      </p:pic>
      <p:pic>
        <p:nvPicPr>
          <p:cNvPr id="69" name="Picture 6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18825" y="2364200"/>
            <a:ext cx="2004194" cy="326802"/>
          </a:xfrm>
          <a:prstGeom prst="rect">
            <a:avLst/>
          </a:prstGeom>
        </p:spPr>
      </p:pic>
      <p:pic>
        <p:nvPicPr>
          <p:cNvPr id="70" name="Picture 6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59671" y="5587794"/>
            <a:ext cx="1110362" cy="456124"/>
          </a:xfrm>
          <a:prstGeom prst="rect">
            <a:avLst/>
          </a:prstGeom>
        </p:spPr>
      </p:pic>
      <p:pic>
        <p:nvPicPr>
          <p:cNvPr id="71" name="Picture 7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728444" y="5915202"/>
            <a:ext cx="1033092" cy="416486"/>
          </a:xfrm>
          <a:prstGeom prst="rect">
            <a:avLst/>
          </a:prstGeom>
        </p:spPr>
      </p:pic>
      <p:pic>
        <p:nvPicPr>
          <p:cNvPr id="3" name="Picture 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223596" y="2900730"/>
            <a:ext cx="1390336" cy="594694"/>
          </a:xfrm>
          <a:prstGeom prst="rect">
            <a:avLst/>
          </a:prstGeom>
        </p:spPr>
      </p:pic>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651137" y="2902898"/>
            <a:ext cx="1857340" cy="1091474"/>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803185" y="2864117"/>
            <a:ext cx="2143626" cy="514059"/>
          </a:xfrm>
          <a:prstGeom prst="rect">
            <a:avLst/>
          </a:prstGeom>
        </p:spPr>
      </p:pic>
      <p:pic>
        <p:nvPicPr>
          <p:cNvPr id="13" name="Picture 1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728445" y="3478907"/>
            <a:ext cx="2813323" cy="405119"/>
          </a:xfrm>
          <a:prstGeom prst="rect">
            <a:avLst/>
          </a:prstGeom>
        </p:spPr>
      </p:pic>
      <p:pic>
        <p:nvPicPr>
          <p:cNvPr id="14" name="Picture 1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209948" y="1821748"/>
            <a:ext cx="1524000" cy="292608"/>
          </a:xfrm>
          <a:prstGeom prst="rect">
            <a:avLst/>
          </a:prstGeom>
        </p:spPr>
      </p:pic>
      <p:pic>
        <p:nvPicPr>
          <p:cNvPr id="15" name="Picture 1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668161" y="3495646"/>
            <a:ext cx="1914165" cy="578082"/>
          </a:xfrm>
          <a:prstGeom prst="rect">
            <a:avLst/>
          </a:prstGeom>
        </p:spPr>
      </p:pic>
      <p:pic>
        <p:nvPicPr>
          <p:cNvPr id="8" name="Graphic 7">
            <a:extLst>
              <a:ext uri="{FF2B5EF4-FFF2-40B4-BE49-F238E27FC236}">
                <a16:creationId xmlns:a16="http://schemas.microsoft.com/office/drawing/2014/main" id="{1874B694-4FD3-244E-884F-29E1EB73657F}"/>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767673" y="2839144"/>
            <a:ext cx="1200094" cy="1090270"/>
          </a:xfrm>
          <a:prstGeom prst="rect">
            <a:avLst/>
          </a:prstGeom>
        </p:spPr>
      </p:pic>
      <p:pic>
        <p:nvPicPr>
          <p:cNvPr id="18" name="Picture 17">
            <a:extLst>
              <a:ext uri="{FF2B5EF4-FFF2-40B4-BE49-F238E27FC236}">
                <a16:creationId xmlns:a16="http://schemas.microsoft.com/office/drawing/2014/main" id="{7030AD16-FD2A-5741-BA5B-CC23459CB0A6}"/>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10607" y="5195218"/>
            <a:ext cx="1682849" cy="284673"/>
          </a:xfrm>
          <a:prstGeom prst="rect">
            <a:avLst/>
          </a:prstGeom>
        </p:spPr>
      </p:pic>
      <p:pic>
        <p:nvPicPr>
          <p:cNvPr id="20" name="Picture 19">
            <a:extLst>
              <a:ext uri="{FF2B5EF4-FFF2-40B4-BE49-F238E27FC236}">
                <a16:creationId xmlns:a16="http://schemas.microsoft.com/office/drawing/2014/main" id="{672D0F06-E4F3-E14C-B48F-97FFA2401B5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576886" y="5815856"/>
            <a:ext cx="1448842" cy="1448842"/>
          </a:xfrm>
          <a:prstGeom prst="rect">
            <a:avLst/>
          </a:prstGeom>
        </p:spPr>
      </p:pic>
      <p:pic>
        <p:nvPicPr>
          <p:cNvPr id="27" name="Picture 26">
            <a:extLst>
              <a:ext uri="{FF2B5EF4-FFF2-40B4-BE49-F238E27FC236}">
                <a16:creationId xmlns:a16="http://schemas.microsoft.com/office/drawing/2014/main" id="{CE59D831-9D9B-9A4E-9007-08D79BB4C08B}"/>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193234" y="4725095"/>
            <a:ext cx="893421" cy="288850"/>
          </a:xfrm>
          <a:prstGeom prst="rect">
            <a:avLst/>
          </a:prstGeom>
        </p:spPr>
      </p:pic>
      <p:pic>
        <p:nvPicPr>
          <p:cNvPr id="30" name="Picture 29">
            <a:extLst>
              <a:ext uri="{FF2B5EF4-FFF2-40B4-BE49-F238E27FC236}">
                <a16:creationId xmlns:a16="http://schemas.microsoft.com/office/drawing/2014/main" id="{E3FB1235-1864-4148-9CA8-16D79A4EBB58}"/>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459481" y="4634089"/>
            <a:ext cx="768079" cy="657280"/>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282419" y="4634089"/>
            <a:ext cx="852360" cy="537934"/>
          </a:xfrm>
          <a:prstGeom prst="rect">
            <a:avLst/>
          </a:prstGeom>
        </p:spPr>
      </p:pic>
      <p:pic>
        <p:nvPicPr>
          <p:cNvPr id="37" name="Picture 36">
            <a:extLst>
              <a:ext uri="{FF2B5EF4-FFF2-40B4-BE49-F238E27FC236}">
                <a16:creationId xmlns:a16="http://schemas.microsoft.com/office/drawing/2014/main" id="{903B70FC-A0B9-A34C-90EF-3D500C5BDCE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352418" y="4666979"/>
            <a:ext cx="835473" cy="402993"/>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179784" y="5486710"/>
            <a:ext cx="981458" cy="488912"/>
          </a:xfrm>
          <a:prstGeom prst="rect">
            <a:avLst/>
          </a:prstGeom>
        </p:spPr>
      </p:pic>
      <p:pic>
        <p:nvPicPr>
          <p:cNvPr id="43" name="Picture 42">
            <a:extLst>
              <a:ext uri="{FF2B5EF4-FFF2-40B4-BE49-F238E27FC236}">
                <a16:creationId xmlns:a16="http://schemas.microsoft.com/office/drawing/2014/main" id="{88C4E2BD-8E6F-1740-B4A2-8CD23733CBBA}"/>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3072" y="5164446"/>
            <a:ext cx="1025241" cy="324660"/>
          </a:xfrm>
          <a:prstGeom prst="rect">
            <a:avLst/>
          </a:prstGeom>
        </p:spPr>
      </p:pic>
      <p:pic>
        <p:nvPicPr>
          <p:cNvPr id="45" name="Picture 44">
            <a:extLst>
              <a:ext uri="{FF2B5EF4-FFF2-40B4-BE49-F238E27FC236}">
                <a16:creationId xmlns:a16="http://schemas.microsoft.com/office/drawing/2014/main" id="{2BD9FC3A-48DD-7847-B67E-9693E6305FEC}"/>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380954" y="6010665"/>
            <a:ext cx="914170" cy="660234"/>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11072" y="5647199"/>
            <a:ext cx="2022877" cy="307719"/>
          </a:xfrm>
          <a:prstGeom prst="rect">
            <a:avLst/>
          </a:prstGeom>
        </p:spPr>
      </p:pic>
      <p:pic>
        <p:nvPicPr>
          <p:cNvPr id="50" name="Picture 49">
            <a:extLst>
              <a:ext uri="{FF2B5EF4-FFF2-40B4-BE49-F238E27FC236}">
                <a16:creationId xmlns:a16="http://schemas.microsoft.com/office/drawing/2014/main" id="{F215BB31-9F9D-CF4F-A6DC-4079245903C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449186" y="5740188"/>
            <a:ext cx="1918535" cy="237345"/>
          </a:xfrm>
          <a:prstGeom prst="rect">
            <a:avLst/>
          </a:prstGeom>
        </p:spPr>
      </p:pic>
      <p:pic>
        <p:nvPicPr>
          <p:cNvPr id="54" name="Picture 53">
            <a:extLst>
              <a:ext uri="{FF2B5EF4-FFF2-40B4-BE49-F238E27FC236}">
                <a16:creationId xmlns:a16="http://schemas.microsoft.com/office/drawing/2014/main" id="{F6318DBC-4EF8-1A4A-AC84-103CFC531BB4}"/>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910988" y="6109934"/>
            <a:ext cx="1037549" cy="502428"/>
          </a:xfrm>
          <a:prstGeom prst="rect">
            <a:avLst/>
          </a:prstGeom>
        </p:spPr>
      </p:pic>
      <p:pic>
        <p:nvPicPr>
          <p:cNvPr id="59" name="Picture 58">
            <a:extLst>
              <a:ext uri="{FF2B5EF4-FFF2-40B4-BE49-F238E27FC236}">
                <a16:creationId xmlns:a16="http://schemas.microsoft.com/office/drawing/2014/main" id="{D4E2FDA0-2308-8F44-A95F-A58A222EEC0A}"/>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740476" y="6116306"/>
            <a:ext cx="1405606" cy="447321"/>
          </a:xfrm>
          <a:prstGeom prst="rect">
            <a:avLst/>
          </a:prstGeom>
        </p:spPr>
      </p:pic>
      <p:pic>
        <p:nvPicPr>
          <p:cNvPr id="63" name="Graphic 62">
            <a:extLst>
              <a:ext uri="{FF2B5EF4-FFF2-40B4-BE49-F238E27FC236}">
                <a16:creationId xmlns:a16="http://schemas.microsoft.com/office/drawing/2014/main" id="{33EE7928-FA2A-E34F-A31F-932D58B0BA2C}"/>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150966" y="6262915"/>
            <a:ext cx="1302221" cy="256175"/>
          </a:xfrm>
          <a:prstGeom prst="rect">
            <a:avLst/>
          </a:prstGeom>
        </p:spPr>
      </p:pic>
      <p:pic>
        <p:nvPicPr>
          <p:cNvPr id="65" name="Picture 64">
            <a:extLst>
              <a:ext uri="{FF2B5EF4-FFF2-40B4-BE49-F238E27FC236}">
                <a16:creationId xmlns:a16="http://schemas.microsoft.com/office/drawing/2014/main" id="{133893CC-9A1A-BA48-9D67-F2A2E57D866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3028314" y="6213994"/>
            <a:ext cx="599275" cy="361978"/>
          </a:xfrm>
          <a:prstGeom prst="rect">
            <a:avLst/>
          </a:prstGeom>
        </p:spPr>
      </p:pic>
    </p:spTree>
    <p:extLst>
      <p:ext uri="{BB962C8B-B14F-4D97-AF65-F5344CB8AC3E}">
        <p14:creationId xmlns:p14="http://schemas.microsoft.com/office/powerpoint/2010/main" val="233708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F745-75F3-4883-A1D1-BCC0B5F04038}"/>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64416FBD-21A6-4795-9E93-8F915D0C47EE}"/>
              </a:ext>
            </a:extLst>
          </p:cNvPr>
          <p:cNvSpPr>
            <a:spLocks noGrp="1"/>
          </p:cNvSpPr>
          <p:nvPr>
            <p:ph idx="1"/>
          </p:nvPr>
        </p:nvSpPr>
        <p:spPr/>
        <p:txBody>
          <a:bodyPr>
            <a:normAutofit lnSpcReduction="10000"/>
          </a:bodyPr>
          <a:lstStyle/>
          <a:p>
            <a:pPr marL="0" indent="0">
              <a:buNone/>
            </a:pPr>
            <a:r>
              <a:rPr lang="en-US" b="0" dirty="0"/>
              <a:t>In this workshop, you will first learn a the history and key components of the ASP.NET MVC platform from beginning to the recently released .NET Core Razor Pages.</a:t>
            </a:r>
          </a:p>
          <a:p>
            <a:endParaRPr lang="en-US" b="0" dirty="0"/>
          </a:p>
          <a:p>
            <a:pPr marL="0" indent="0">
              <a:buNone/>
            </a:pPr>
            <a:r>
              <a:rPr lang="en-US" b="0" dirty="0"/>
              <a:t>Then, dive deep into building advanced web sites with ASP.NET Core MVC and Razor Pages applications. You will learn everything you need to know and more.</a:t>
            </a:r>
          </a:p>
          <a:p>
            <a:endParaRPr lang="en-US" b="0" dirty="0"/>
          </a:p>
          <a:p>
            <a:pPr marL="0" indent="0">
              <a:buNone/>
            </a:pPr>
            <a:r>
              <a:rPr lang="en-US" b="0" dirty="0"/>
              <a:t>This includes many advanced "Digital Strategies" that will help you build web "Experiences" and not just "Sites".</a:t>
            </a:r>
            <a:endParaRPr lang="en-US" dirty="0"/>
          </a:p>
        </p:txBody>
      </p:sp>
    </p:spTree>
    <p:extLst>
      <p:ext uri="{BB962C8B-B14F-4D97-AF65-F5344CB8AC3E}">
        <p14:creationId xmlns:p14="http://schemas.microsoft.com/office/powerpoint/2010/main" val="190737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508" y="22629"/>
            <a:ext cx="8497455" cy="6797964"/>
          </a:xfrm>
          <a:prstGeom prst="rect">
            <a:avLst/>
          </a:prstGeom>
        </p:spPr>
      </p:pic>
    </p:spTree>
    <p:extLst>
      <p:ext uri="{BB962C8B-B14F-4D97-AF65-F5344CB8AC3E}">
        <p14:creationId xmlns:p14="http://schemas.microsoft.com/office/powerpoint/2010/main" val="93207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6746" y="2311256"/>
            <a:ext cx="11448391" cy="6404686"/>
          </a:xfrm>
        </p:spPr>
        <p:txBody>
          <a:bodyPr>
            <a:normAutofit/>
          </a:bodyPr>
          <a:lstStyle/>
          <a:p>
            <a:pPr algn="ctr"/>
            <a:r>
              <a:rPr lang="en-US" sz="11500" dirty="0">
                <a:solidFill>
                  <a:schemeClr val="bg1"/>
                </a:solidFill>
                <a:effectLst>
                  <a:outerShdw blurRad="38100" dist="38100" dir="2700000" algn="tl">
                    <a:srgbClr val="000000">
                      <a:alpha val="43137"/>
                    </a:srgbClr>
                  </a:outerShdw>
                </a:effectLst>
              </a:rPr>
              <a:t>UNLEASHED!</a:t>
            </a:r>
            <a:endParaRPr lang="en-US" sz="9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81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52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89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ontent Placeholder 3"/>
          <p:cNvSpPr>
            <a:spLocks noGrp="1"/>
          </p:cNvSpPr>
          <p:nvPr>
            <p:ph idx="1"/>
          </p:nvPr>
        </p:nvSpPr>
        <p:spPr>
          <a:xfrm>
            <a:off x="1440873" y="1055252"/>
            <a:ext cx="4193309" cy="2860965"/>
          </a:xfrm>
        </p:spPr>
        <p:txBody>
          <a:bodyPr>
            <a:normAutofit/>
          </a:bodyPr>
          <a:lstStyle/>
          <a:p>
            <a:pPr marL="0" indent="0" algn="ctr">
              <a:buNone/>
            </a:pPr>
            <a:r>
              <a:rPr lang="en-GB" sz="4400" b="1" dirty="0"/>
              <a:t>The Sky is Blue…</a:t>
            </a:r>
          </a:p>
          <a:p>
            <a:pPr marL="0" indent="0" algn="ctr">
              <a:buNone/>
            </a:pPr>
            <a:r>
              <a:rPr lang="en-GB" sz="4400" b="1" dirty="0"/>
              <a:t> and the birds</a:t>
            </a:r>
          </a:p>
          <a:p>
            <a:pPr marL="0" indent="0" algn="ctr">
              <a:buNone/>
            </a:pPr>
            <a:r>
              <a:rPr lang="en-GB" sz="4400" b="1" dirty="0"/>
              <a:t>are singing!</a:t>
            </a:r>
          </a:p>
        </p:txBody>
      </p:sp>
    </p:spTree>
    <p:extLst>
      <p:ext uri="{BB962C8B-B14F-4D97-AF65-F5344CB8AC3E}">
        <p14:creationId xmlns:p14="http://schemas.microsoft.com/office/powerpoint/2010/main" val="97530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b="1" dirty="0">
                <a:effectLst>
                  <a:outerShdw blurRad="38100" dist="38100" dir="2700000" algn="tl">
                    <a:srgbClr val="000000">
                      <a:alpha val="43137"/>
                    </a:srgbClr>
                  </a:outerShdw>
                </a:effectLst>
                <a:latin typeface="Corbel" panose="020B0503020204020204" pitchFamily="34" charset="0"/>
              </a:rPr>
              <a:t>Accelerate</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Your Journey</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By Joining Mine</a:t>
            </a:r>
            <a:endParaRPr lang="en-US" sz="9600" b="1" dirty="0">
              <a:effectLst>
                <a:outerShdw blurRad="38100" dist="38100" dir="2700000" algn="tl">
                  <a:srgbClr val="000000">
                    <a:alpha val="43137"/>
                  </a:srgbClr>
                </a:outerShdw>
              </a:effectLst>
              <a:latin typeface="Corbel" panose="020B0503020204020204" pitchFamily="34" charset="0"/>
            </a:endParaRPr>
          </a:p>
        </p:txBody>
      </p:sp>
    </p:spTree>
    <p:extLst>
      <p:ext uri="{BB962C8B-B14F-4D97-AF65-F5344CB8AC3E}">
        <p14:creationId xmlns:p14="http://schemas.microsoft.com/office/powerpoint/2010/main" val="360629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494" y="165410"/>
            <a:ext cx="11149013" cy="664624"/>
          </a:xfrm>
        </p:spPr>
        <p:txBody>
          <a:bodyPr>
            <a:normAutofit fontScale="90000"/>
          </a:bodyPr>
          <a:lstStyle/>
          <a:p>
            <a:r>
              <a:rPr lang="en-US" sz="4800" b="1" dirty="0"/>
              <a:t>Refactor … yet again</a:t>
            </a:r>
          </a:p>
        </p:txBody>
      </p:sp>
      <p:pic>
        <p:nvPicPr>
          <p:cNvPr id="3074" name="Picture 2" descr="https://media.giphy.com/media/zbxZRe3krkPIY/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52110" y="830034"/>
            <a:ext cx="4487779" cy="567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2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5024581" y="5142345"/>
            <a:ext cx="6336147" cy="1715655"/>
          </a:xfrm>
        </p:spPr>
        <p:txBody>
          <a:bodyPr>
            <a:normAutofit/>
          </a:bodyPr>
          <a:lstStyle/>
          <a:p>
            <a:pPr algn="ctr"/>
            <a:r>
              <a:rPr lang="en-US" sz="7200" b="1" dirty="0"/>
              <a:t>TEAMWORK</a:t>
            </a:r>
          </a:p>
        </p:txBody>
      </p:sp>
    </p:spTree>
    <p:extLst>
      <p:ext uri="{BB962C8B-B14F-4D97-AF65-F5344CB8AC3E}">
        <p14:creationId xmlns:p14="http://schemas.microsoft.com/office/powerpoint/2010/main" val="37957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6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07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544480"/>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544480">
                <a:tc>
                  <a:txBody>
                    <a:bodyPr/>
                    <a:lstStyle/>
                    <a:p>
                      <a:pPr algn="l"/>
                      <a:r>
                        <a:rPr lang="en-US" sz="2400" u="sng" baseline="0" dirty="0">
                          <a:solidFill>
                            <a:srgbClr val="FF0000"/>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1504" y="1699266"/>
          <a:ext cx="8956888" cy="241553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415534">
                <a:tc>
                  <a:txBody>
                    <a:bodyPr/>
                    <a:lstStyle/>
                    <a:p>
                      <a:r>
                        <a:rPr lang="en-US" sz="2000" u="sng" dirty="0">
                          <a:solidFill>
                            <a:srgbClr val="FF0000"/>
                          </a:solidFill>
                          <a:uFill>
                            <a:solidFill>
                              <a:srgbClr val="9B26B1"/>
                            </a:solidFill>
                          </a:uFill>
                        </a:rPr>
                        <a:t>Platinum</a:t>
                      </a:r>
                      <a:r>
                        <a:rPr lang="en-US" sz="2000" u="sng" baseline="0" dirty="0">
                          <a:solidFill>
                            <a:srgbClr val="FF0000"/>
                          </a:solidFill>
                          <a:uFill>
                            <a:solidFill>
                              <a:srgbClr val="9B26B1"/>
                            </a:solidFill>
                          </a:uFill>
                        </a:rPr>
                        <a:t> Sponsors</a:t>
                      </a:r>
                      <a:endParaRPr lang="en-US" sz="2000" u="sng" dirty="0">
                        <a:solidFill>
                          <a:srgbClr val="FF0000"/>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0315" y="88376"/>
            <a:ext cx="4072821" cy="800990"/>
          </a:xfrm>
          <a:prstGeom prst="rect">
            <a:avLst/>
          </a:prstGeom>
        </p:spPr>
      </p:pic>
      <p:graphicFrame>
        <p:nvGraphicFramePr>
          <p:cNvPr id="21" name="Table 20"/>
          <p:cNvGraphicFramePr>
            <a:graphicFrameLocks noGrp="1"/>
          </p:cNvGraphicFramePr>
          <p:nvPr>
            <p:extLst/>
          </p:nvPr>
        </p:nvGraphicFramePr>
        <p:xfrm>
          <a:off x="1609746" y="4210495"/>
          <a:ext cx="8956888" cy="2545905"/>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545905">
                <a:tc>
                  <a:txBody>
                    <a:bodyPr/>
                    <a:lstStyle/>
                    <a:p>
                      <a:r>
                        <a:rPr lang="en-US" u="sng" baseline="0" dirty="0">
                          <a:solidFill>
                            <a:srgbClr val="FF0000"/>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4" name="Picture 23" descr="Centriq Train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2807" y="4218649"/>
            <a:ext cx="1171875" cy="496094"/>
          </a:xfrm>
          <a:prstGeom prst="rect">
            <a:avLst/>
          </a:prstGeom>
        </p:spPr>
      </p:pic>
      <p:pic>
        <p:nvPicPr>
          <p:cNvPr id="25" name="Picture 24" descr="Cern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152" y="4318000"/>
            <a:ext cx="1102182" cy="299164"/>
          </a:xfrm>
          <a:prstGeom prst="rect">
            <a:avLst/>
          </a:prstGeom>
        </p:spPr>
      </p:pic>
      <p:pic>
        <p:nvPicPr>
          <p:cNvPr id="29" name="Picture 28" descr="Garmi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30725" y="5126488"/>
            <a:ext cx="1000426" cy="271544"/>
          </a:xfrm>
          <a:prstGeom prst="rect">
            <a:avLst/>
          </a:prstGeom>
        </p:spPr>
      </p:pic>
      <p:pic>
        <p:nvPicPr>
          <p:cNvPr id="31" name="Picture 30" descr="Keyhole Softwar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3135" y="2189155"/>
            <a:ext cx="1788836" cy="647390"/>
          </a:xfrm>
          <a:prstGeom prst="rect">
            <a:avLst/>
          </a:prstGeom>
        </p:spPr>
      </p:pic>
      <p:pic>
        <p:nvPicPr>
          <p:cNvPr id="32" name="Picture 31" descr="KU Edwards Campu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42345" y="4214004"/>
            <a:ext cx="999686" cy="799748"/>
          </a:xfrm>
          <a:prstGeom prst="rect">
            <a:avLst/>
          </a:prstGeom>
        </p:spPr>
      </p:pic>
      <p:pic>
        <p:nvPicPr>
          <p:cNvPr id="39" name="Picture 38" descr="Stackif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26093" y="2207743"/>
            <a:ext cx="1776444" cy="593839"/>
          </a:xfrm>
          <a:prstGeom prst="rect">
            <a:avLst/>
          </a:prstGeom>
        </p:spPr>
      </p:pic>
      <p:pic>
        <p:nvPicPr>
          <p:cNvPr id="16" name="Picture 15" descr="Jack Henry And Associate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59365" y="1741904"/>
            <a:ext cx="2180743" cy="517148"/>
          </a:xfrm>
          <a:prstGeom prst="rect">
            <a:avLst/>
          </a:prstGeom>
        </p:spPr>
      </p:pic>
      <p:pic>
        <p:nvPicPr>
          <p:cNvPr id="17" name="Picture 16" descr="2011_Commerce_4C.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90996" y="5276932"/>
            <a:ext cx="1600315" cy="25281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49576" y="2176997"/>
            <a:ext cx="2182230" cy="503883"/>
          </a:xfrm>
          <a:prstGeom prst="rect">
            <a:avLst/>
          </a:prstGeom>
        </p:spPr>
      </p:pic>
      <p:pic>
        <p:nvPicPr>
          <p:cNvPr id="2" name="Pictur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12848" y="5514516"/>
            <a:ext cx="1204718" cy="390719"/>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88892" y="4257157"/>
            <a:ext cx="1039564" cy="381538"/>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7553" y="6249355"/>
            <a:ext cx="972480" cy="455120"/>
          </a:xfrm>
          <a:prstGeom prst="rect">
            <a:avLst/>
          </a:prstGeom>
        </p:spPr>
      </p:pic>
      <p:pic>
        <p:nvPicPr>
          <p:cNvPr id="34" name="Picture 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391154" y="4300549"/>
            <a:ext cx="1410923" cy="306723"/>
          </a:xfrm>
          <a:prstGeom prst="rect">
            <a:avLst/>
          </a:prstGeom>
        </p:spPr>
      </p:pic>
      <p:pic>
        <p:nvPicPr>
          <p:cNvPr id="47" name="Picture 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03426" y="4647986"/>
            <a:ext cx="1130970" cy="461272"/>
          </a:xfrm>
          <a:prstGeom prst="rect">
            <a:avLst/>
          </a:prstGeom>
        </p:spPr>
      </p:pic>
      <p:pic>
        <p:nvPicPr>
          <p:cNvPr id="53" name="Picture 5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861703" y="666496"/>
            <a:ext cx="2680329" cy="90461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15768" y="1771236"/>
            <a:ext cx="2372201" cy="354648"/>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3569" y="712604"/>
            <a:ext cx="3677697" cy="844283"/>
          </a:xfrm>
          <a:prstGeom prst="rect">
            <a:avLst/>
          </a:prstGeom>
        </p:spPr>
      </p:pic>
      <p:pic>
        <p:nvPicPr>
          <p:cNvPr id="60" name="Picture 5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8948" y="4665468"/>
            <a:ext cx="1280298" cy="383102"/>
          </a:xfrm>
          <a:prstGeom prst="rect">
            <a:avLst/>
          </a:prstGeom>
        </p:spPr>
      </p:pic>
      <p:pic>
        <p:nvPicPr>
          <p:cNvPr id="62" name="Picture 61"/>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13005" y="4693966"/>
            <a:ext cx="1107447" cy="415293"/>
          </a:xfrm>
          <a:prstGeom prst="rect">
            <a:avLst/>
          </a:prstGeom>
        </p:spPr>
      </p:pic>
      <p:pic>
        <p:nvPicPr>
          <p:cNvPr id="67" name="Picture 6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76236" y="5218991"/>
            <a:ext cx="1287308" cy="331806"/>
          </a:xfrm>
          <a:prstGeom prst="rect">
            <a:avLst/>
          </a:prstGeom>
        </p:spPr>
      </p:pic>
      <p:pic>
        <p:nvPicPr>
          <p:cNvPr id="68" name="Picture 6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110842" y="4307173"/>
            <a:ext cx="1137984" cy="220028"/>
          </a:xfrm>
          <a:prstGeom prst="rect">
            <a:avLst/>
          </a:prstGeom>
        </p:spPr>
      </p:pic>
      <p:pic>
        <p:nvPicPr>
          <p:cNvPr id="69" name="Picture 6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18825" y="2364200"/>
            <a:ext cx="2004194" cy="326802"/>
          </a:xfrm>
          <a:prstGeom prst="rect">
            <a:avLst/>
          </a:prstGeom>
        </p:spPr>
      </p:pic>
      <p:pic>
        <p:nvPicPr>
          <p:cNvPr id="70" name="Picture 6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59671" y="5587794"/>
            <a:ext cx="1110362" cy="456124"/>
          </a:xfrm>
          <a:prstGeom prst="rect">
            <a:avLst/>
          </a:prstGeom>
        </p:spPr>
      </p:pic>
      <p:pic>
        <p:nvPicPr>
          <p:cNvPr id="71" name="Picture 7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728444" y="5915202"/>
            <a:ext cx="1033092" cy="416486"/>
          </a:xfrm>
          <a:prstGeom prst="rect">
            <a:avLst/>
          </a:prstGeom>
        </p:spPr>
      </p:pic>
      <p:pic>
        <p:nvPicPr>
          <p:cNvPr id="3" name="Picture 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223596" y="2900730"/>
            <a:ext cx="1390336" cy="594694"/>
          </a:xfrm>
          <a:prstGeom prst="rect">
            <a:avLst/>
          </a:prstGeom>
        </p:spPr>
      </p:pic>
      <p:pic>
        <p:nvPicPr>
          <p:cNvPr id="7" name="Picture 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651137" y="2902898"/>
            <a:ext cx="1857340" cy="1091474"/>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803185" y="2864117"/>
            <a:ext cx="2143626" cy="514059"/>
          </a:xfrm>
          <a:prstGeom prst="rect">
            <a:avLst/>
          </a:prstGeom>
        </p:spPr>
      </p:pic>
      <p:pic>
        <p:nvPicPr>
          <p:cNvPr id="13" name="Picture 1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728445" y="3478907"/>
            <a:ext cx="2813323" cy="405119"/>
          </a:xfrm>
          <a:prstGeom prst="rect">
            <a:avLst/>
          </a:prstGeom>
        </p:spPr>
      </p:pic>
      <p:pic>
        <p:nvPicPr>
          <p:cNvPr id="14" name="Picture 1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209948" y="1821748"/>
            <a:ext cx="1524000" cy="292608"/>
          </a:xfrm>
          <a:prstGeom prst="rect">
            <a:avLst/>
          </a:prstGeom>
        </p:spPr>
      </p:pic>
      <p:pic>
        <p:nvPicPr>
          <p:cNvPr id="15" name="Picture 1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668161" y="3495646"/>
            <a:ext cx="1914165" cy="578082"/>
          </a:xfrm>
          <a:prstGeom prst="rect">
            <a:avLst/>
          </a:prstGeom>
        </p:spPr>
      </p:pic>
      <p:pic>
        <p:nvPicPr>
          <p:cNvPr id="8" name="Graphic 7">
            <a:extLst>
              <a:ext uri="{FF2B5EF4-FFF2-40B4-BE49-F238E27FC236}">
                <a16:creationId xmlns:a16="http://schemas.microsoft.com/office/drawing/2014/main" id="{1874B694-4FD3-244E-884F-29E1EB73657F}"/>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767673" y="2839144"/>
            <a:ext cx="1200094" cy="1090270"/>
          </a:xfrm>
          <a:prstGeom prst="rect">
            <a:avLst/>
          </a:prstGeom>
        </p:spPr>
      </p:pic>
      <p:pic>
        <p:nvPicPr>
          <p:cNvPr id="18" name="Picture 17">
            <a:extLst>
              <a:ext uri="{FF2B5EF4-FFF2-40B4-BE49-F238E27FC236}">
                <a16:creationId xmlns:a16="http://schemas.microsoft.com/office/drawing/2014/main" id="{7030AD16-FD2A-5741-BA5B-CC23459CB0A6}"/>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10607" y="5195218"/>
            <a:ext cx="1682849" cy="284673"/>
          </a:xfrm>
          <a:prstGeom prst="rect">
            <a:avLst/>
          </a:prstGeom>
        </p:spPr>
      </p:pic>
      <p:pic>
        <p:nvPicPr>
          <p:cNvPr id="20" name="Picture 19">
            <a:extLst>
              <a:ext uri="{FF2B5EF4-FFF2-40B4-BE49-F238E27FC236}">
                <a16:creationId xmlns:a16="http://schemas.microsoft.com/office/drawing/2014/main" id="{672D0F06-E4F3-E14C-B48F-97FFA2401B5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576886" y="5815856"/>
            <a:ext cx="1448842" cy="1448842"/>
          </a:xfrm>
          <a:prstGeom prst="rect">
            <a:avLst/>
          </a:prstGeom>
        </p:spPr>
      </p:pic>
      <p:pic>
        <p:nvPicPr>
          <p:cNvPr id="27" name="Picture 26">
            <a:extLst>
              <a:ext uri="{FF2B5EF4-FFF2-40B4-BE49-F238E27FC236}">
                <a16:creationId xmlns:a16="http://schemas.microsoft.com/office/drawing/2014/main" id="{CE59D831-9D9B-9A4E-9007-08D79BB4C08B}"/>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193234" y="4725095"/>
            <a:ext cx="893421" cy="288850"/>
          </a:xfrm>
          <a:prstGeom prst="rect">
            <a:avLst/>
          </a:prstGeom>
        </p:spPr>
      </p:pic>
      <p:pic>
        <p:nvPicPr>
          <p:cNvPr id="30" name="Picture 29">
            <a:extLst>
              <a:ext uri="{FF2B5EF4-FFF2-40B4-BE49-F238E27FC236}">
                <a16:creationId xmlns:a16="http://schemas.microsoft.com/office/drawing/2014/main" id="{E3FB1235-1864-4148-9CA8-16D79A4EBB58}"/>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459481" y="4634089"/>
            <a:ext cx="768079" cy="657280"/>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282419" y="4634089"/>
            <a:ext cx="852360" cy="537934"/>
          </a:xfrm>
          <a:prstGeom prst="rect">
            <a:avLst/>
          </a:prstGeom>
        </p:spPr>
      </p:pic>
      <p:pic>
        <p:nvPicPr>
          <p:cNvPr id="37" name="Picture 36">
            <a:extLst>
              <a:ext uri="{FF2B5EF4-FFF2-40B4-BE49-F238E27FC236}">
                <a16:creationId xmlns:a16="http://schemas.microsoft.com/office/drawing/2014/main" id="{903B70FC-A0B9-A34C-90EF-3D500C5BDCE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352418" y="4666979"/>
            <a:ext cx="835473" cy="402993"/>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179784" y="5486710"/>
            <a:ext cx="981458" cy="488912"/>
          </a:xfrm>
          <a:prstGeom prst="rect">
            <a:avLst/>
          </a:prstGeom>
        </p:spPr>
      </p:pic>
      <p:pic>
        <p:nvPicPr>
          <p:cNvPr id="43" name="Picture 42">
            <a:extLst>
              <a:ext uri="{FF2B5EF4-FFF2-40B4-BE49-F238E27FC236}">
                <a16:creationId xmlns:a16="http://schemas.microsoft.com/office/drawing/2014/main" id="{88C4E2BD-8E6F-1740-B4A2-8CD23733CBBA}"/>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3072" y="5164446"/>
            <a:ext cx="1025241" cy="324660"/>
          </a:xfrm>
          <a:prstGeom prst="rect">
            <a:avLst/>
          </a:prstGeom>
        </p:spPr>
      </p:pic>
      <p:pic>
        <p:nvPicPr>
          <p:cNvPr id="45" name="Picture 44">
            <a:extLst>
              <a:ext uri="{FF2B5EF4-FFF2-40B4-BE49-F238E27FC236}">
                <a16:creationId xmlns:a16="http://schemas.microsoft.com/office/drawing/2014/main" id="{2BD9FC3A-48DD-7847-B67E-9693E6305FEC}"/>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380954" y="6010665"/>
            <a:ext cx="914170" cy="660234"/>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11072" y="5647199"/>
            <a:ext cx="2022877" cy="307719"/>
          </a:xfrm>
          <a:prstGeom prst="rect">
            <a:avLst/>
          </a:prstGeom>
        </p:spPr>
      </p:pic>
      <p:pic>
        <p:nvPicPr>
          <p:cNvPr id="50" name="Picture 49">
            <a:extLst>
              <a:ext uri="{FF2B5EF4-FFF2-40B4-BE49-F238E27FC236}">
                <a16:creationId xmlns:a16="http://schemas.microsoft.com/office/drawing/2014/main" id="{F215BB31-9F9D-CF4F-A6DC-4079245903C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449186" y="5740188"/>
            <a:ext cx="1918535" cy="237345"/>
          </a:xfrm>
          <a:prstGeom prst="rect">
            <a:avLst/>
          </a:prstGeom>
        </p:spPr>
      </p:pic>
      <p:pic>
        <p:nvPicPr>
          <p:cNvPr id="54" name="Picture 53">
            <a:extLst>
              <a:ext uri="{FF2B5EF4-FFF2-40B4-BE49-F238E27FC236}">
                <a16:creationId xmlns:a16="http://schemas.microsoft.com/office/drawing/2014/main" id="{F6318DBC-4EF8-1A4A-AC84-103CFC531BB4}"/>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910988" y="6109934"/>
            <a:ext cx="1037549" cy="502428"/>
          </a:xfrm>
          <a:prstGeom prst="rect">
            <a:avLst/>
          </a:prstGeom>
        </p:spPr>
      </p:pic>
      <p:pic>
        <p:nvPicPr>
          <p:cNvPr id="59" name="Picture 58">
            <a:extLst>
              <a:ext uri="{FF2B5EF4-FFF2-40B4-BE49-F238E27FC236}">
                <a16:creationId xmlns:a16="http://schemas.microsoft.com/office/drawing/2014/main" id="{D4E2FDA0-2308-8F44-A95F-A58A222EEC0A}"/>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740476" y="6116306"/>
            <a:ext cx="1405606" cy="447321"/>
          </a:xfrm>
          <a:prstGeom prst="rect">
            <a:avLst/>
          </a:prstGeom>
        </p:spPr>
      </p:pic>
      <p:pic>
        <p:nvPicPr>
          <p:cNvPr id="63" name="Graphic 62">
            <a:extLst>
              <a:ext uri="{FF2B5EF4-FFF2-40B4-BE49-F238E27FC236}">
                <a16:creationId xmlns:a16="http://schemas.microsoft.com/office/drawing/2014/main" id="{33EE7928-FA2A-E34F-A31F-932D58B0BA2C}"/>
              </a:ext>
            </a:extLst>
          </p:cNvPr>
          <p:cNvPicPr>
            <a:picLocks noChangeAspect="1"/>
          </p:cNvPicPr>
          <p:nvPr/>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150966" y="6262915"/>
            <a:ext cx="1302221" cy="256175"/>
          </a:xfrm>
          <a:prstGeom prst="rect">
            <a:avLst/>
          </a:prstGeom>
        </p:spPr>
      </p:pic>
      <p:pic>
        <p:nvPicPr>
          <p:cNvPr id="65" name="Picture 64">
            <a:extLst>
              <a:ext uri="{FF2B5EF4-FFF2-40B4-BE49-F238E27FC236}">
                <a16:creationId xmlns:a16="http://schemas.microsoft.com/office/drawing/2014/main" id="{133893CC-9A1A-BA48-9D67-F2A2E57D866B}"/>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3028314" y="6213994"/>
            <a:ext cx="599275" cy="361978"/>
          </a:xfrm>
          <a:prstGeom prst="rect">
            <a:avLst/>
          </a:prstGeom>
        </p:spPr>
      </p:pic>
    </p:spTree>
    <p:extLst>
      <p:ext uri="{BB962C8B-B14F-4D97-AF65-F5344CB8AC3E}">
        <p14:creationId xmlns:p14="http://schemas.microsoft.com/office/powerpoint/2010/main" val="4043054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22238"/>
            <a:ext cx="11448391" cy="6404686"/>
          </a:xfrm>
        </p:spPr>
        <p:txBody>
          <a:bodyPr>
            <a:normAutofit/>
          </a:bodyPr>
          <a:lstStyle/>
          <a:p>
            <a:pPr algn="ctr"/>
            <a:r>
              <a:rPr lang="en-US" sz="11500" b="1" dirty="0">
                <a:effectLst>
                  <a:outerShdw blurRad="38100" dist="38100" dir="2700000" algn="tl">
                    <a:srgbClr val="000000">
                      <a:alpha val="43137"/>
                    </a:srgbClr>
                  </a:outerShdw>
                </a:effectLst>
                <a:latin typeface="Corbel" panose="020B0503020204020204" pitchFamily="34" charset="0"/>
              </a:rPr>
              <a:t>REAL WORLD</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VERSUS</a:t>
            </a:r>
            <a:br>
              <a:rPr lang="en-US" sz="11500" b="1" dirty="0">
                <a:effectLst>
                  <a:outerShdw blurRad="38100" dist="38100" dir="2700000" algn="tl">
                    <a:srgbClr val="000000">
                      <a:alpha val="43137"/>
                    </a:srgbClr>
                  </a:outerShdw>
                </a:effectLst>
                <a:latin typeface="Corbel" panose="020B0503020204020204" pitchFamily="34" charset="0"/>
              </a:rPr>
            </a:br>
            <a:r>
              <a:rPr lang="en-US" sz="11500" b="1" dirty="0">
                <a:effectLst>
                  <a:outerShdw blurRad="38100" dist="38100" dir="2700000" algn="tl">
                    <a:srgbClr val="000000">
                      <a:alpha val="43137"/>
                    </a:srgbClr>
                  </a:outerShdw>
                </a:effectLst>
                <a:latin typeface="Corbel" panose="020B0503020204020204" pitchFamily="34" charset="0"/>
              </a:rPr>
              <a:t>HELLO WORLD?</a:t>
            </a:r>
            <a:endParaRPr lang="en-US" sz="9600" b="1" dirty="0">
              <a:effectLst>
                <a:outerShdw blurRad="38100" dist="38100" dir="2700000" algn="tl">
                  <a:srgbClr val="000000">
                    <a:alpha val="43137"/>
                  </a:srgbClr>
                </a:outerShdw>
              </a:effectLst>
              <a:latin typeface="Corbel" panose="020B0503020204020204" pitchFamily="34" charset="0"/>
            </a:endParaRPr>
          </a:p>
        </p:txBody>
      </p:sp>
    </p:spTree>
    <p:extLst>
      <p:ext uri="{BB962C8B-B14F-4D97-AF65-F5344CB8AC3E}">
        <p14:creationId xmlns:p14="http://schemas.microsoft.com/office/powerpoint/2010/main" val="346396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981200" y="3048000"/>
            <a:ext cx="8229600" cy="1970046"/>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ctr">
              <a:spcBef>
                <a:spcPts val="0"/>
              </a:spcBef>
            </a:pPr>
            <a:r>
              <a:rPr lang="en-US" sz="7200" b="1" dirty="0">
                <a:solidFill>
                  <a:schemeClr val="tx1"/>
                </a:solidFill>
                <a:latin typeface="Arial" panose="020B0604020202020204" pitchFamily="34" charset="0"/>
                <a:cs typeface="Arial" panose="020B0604020202020204" pitchFamily="34" charset="0"/>
              </a:rPr>
              <a:t>EPIC!</a:t>
            </a:r>
          </a:p>
        </p:txBody>
      </p:sp>
      <p:sp>
        <p:nvSpPr>
          <p:cNvPr id="7" name="Title 8"/>
          <p:cNvSpPr txBox="1">
            <a:spLocks/>
          </p:cNvSpPr>
          <p:nvPr/>
        </p:nvSpPr>
        <p:spPr>
          <a:xfrm>
            <a:off x="9296400" y="228600"/>
            <a:ext cx="2743200" cy="106680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r">
              <a:spcBef>
                <a:spcPts val="0"/>
              </a:spcBef>
            </a:pPr>
            <a:r>
              <a:rPr lang="en-US" sz="7200" b="1" i="1" dirty="0">
                <a:solidFill>
                  <a:srgbClr val="00A8E6"/>
                </a:solidFill>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2839440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981200" y="3048000"/>
            <a:ext cx="8229600" cy="1970046"/>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ctr">
              <a:spcBef>
                <a:spcPts val="0"/>
              </a:spcBef>
            </a:pPr>
            <a:r>
              <a:rPr lang="en-US" sz="7200" b="1" dirty="0">
                <a:solidFill>
                  <a:schemeClr val="tx1"/>
                </a:solidFill>
                <a:latin typeface="Arial" panose="020B0604020202020204" pitchFamily="34" charset="0"/>
                <a:cs typeface="Arial" panose="020B0604020202020204" pitchFamily="34" charset="0"/>
              </a:rPr>
              <a:t>Grouplings.com</a:t>
            </a:r>
          </a:p>
        </p:txBody>
      </p:sp>
      <p:sp>
        <p:nvSpPr>
          <p:cNvPr id="7" name="Title 8"/>
          <p:cNvSpPr txBox="1">
            <a:spLocks/>
          </p:cNvSpPr>
          <p:nvPr/>
        </p:nvSpPr>
        <p:spPr>
          <a:xfrm>
            <a:off x="9296400" y="228600"/>
            <a:ext cx="2743200" cy="106680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lgn="r">
              <a:spcBef>
                <a:spcPts val="0"/>
              </a:spcBef>
            </a:pPr>
            <a:r>
              <a:rPr lang="en-US" sz="7200" b="1" i="1" dirty="0">
                <a:solidFill>
                  <a:srgbClr val="00A8E6"/>
                </a:solidFill>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4172819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Survey says…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many doing </a:t>
            </a:r>
            <a:r>
              <a:rPr lang="en-US" sz="60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WebForms</a:t>
            </a: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many doing non-web?</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Doing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Doing MVC only?</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Doing Core?</a:t>
            </a:r>
          </a:p>
        </p:txBody>
      </p:sp>
    </p:spTree>
    <p:extLst>
      <p:ext uri="{BB962C8B-B14F-4D97-AF65-F5344CB8AC3E}">
        <p14:creationId xmlns:p14="http://schemas.microsoft.com/office/powerpoint/2010/main" val="259874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Goals</a:t>
            </a:r>
          </a:p>
        </p:txBody>
      </p:sp>
      <p:sp>
        <p:nvSpPr>
          <p:cNvPr id="6" name="Title 1"/>
          <p:cNvSpPr txBox="1">
            <a:spLocks/>
          </p:cNvSpPr>
          <p:nvPr/>
        </p:nvSpPr>
        <p:spPr>
          <a:xfrm>
            <a:off x="128337" y="664624"/>
            <a:ext cx="11853455" cy="6059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Keep you from going LOCO</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Save you some headaches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Show you the path</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hold ‘</a:t>
            </a:r>
            <a:r>
              <a:rPr lang="en-US" sz="60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em</a:t>
            </a: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fold ‘</a:t>
            </a:r>
            <a:r>
              <a:rPr lang="en-US" sz="60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em</a:t>
            </a: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walk away,</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Know when to RUN…</a:t>
            </a:r>
          </a:p>
        </p:txBody>
      </p:sp>
    </p:spTree>
    <p:extLst>
      <p:ext uri="{BB962C8B-B14F-4D97-AF65-F5344CB8AC3E}">
        <p14:creationId xmlns:p14="http://schemas.microsoft.com/office/powerpoint/2010/main" val="34637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Goals - Seriously</a:t>
            </a:r>
          </a:p>
        </p:txBody>
      </p:sp>
      <p:sp>
        <p:nvSpPr>
          <p:cNvPr id="6" name="Title 1"/>
          <p:cNvSpPr txBox="1">
            <a:spLocks/>
          </p:cNvSpPr>
          <p:nvPr/>
        </p:nvSpPr>
        <p:spPr>
          <a:xfrm>
            <a:off x="128337" y="664624"/>
            <a:ext cx="11853455" cy="6059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Give you the most value…</a:t>
            </a:r>
            <a:b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and understanding</a:t>
            </a:r>
          </a:p>
        </p:txBody>
      </p:sp>
    </p:spTree>
    <p:extLst>
      <p:ext uri="{BB962C8B-B14F-4D97-AF65-F5344CB8AC3E}">
        <p14:creationId xmlns:p14="http://schemas.microsoft.com/office/powerpoint/2010/main" val="282634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08547" y="611671"/>
            <a:ext cx="11903241" cy="664797"/>
          </a:xfrm>
        </p:spPr>
        <p:txBody>
          <a:bodyPr>
            <a:normAutofit fontScale="90000"/>
          </a:bodyPr>
          <a:lstStyle/>
          <a:p>
            <a:pPr algn="ctr"/>
            <a:r>
              <a:rPr lang="en-US" sz="4800" dirty="0"/>
              <a:t>What if it was crystal clear which way to go?</a:t>
            </a:r>
          </a:p>
        </p:txBody>
      </p:sp>
      <p:pic>
        <p:nvPicPr>
          <p:cNvPr id="2" name="Picture 1"/>
          <p:cNvPicPr>
            <a:picLocks noChangeAspect="1"/>
          </p:cNvPicPr>
          <p:nvPr/>
        </p:nvPicPr>
        <p:blipFill>
          <a:blip r:embed="rId2"/>
          <a:stretch>
            <a:fillRect/>
          </a:stretch>
        </p:blipFill>
        <p:spPr>
          <a:xfrm>
            <a:off x="3091324" y="1905000"/>
            <a:ext cx="5985266" cy="4628606"/>
          </a:xfrm>
          <a:prstGeom prst="rect">
            <a:avLst/>
          </a:prstGeom>
        </p:spPr>
      </p:pic>
    </p:spTree>
    <p:extLst>
      <p:ext uri="{BB962C8B-B14F-4D97-AF65-F5344CB8AC3E}">
        <p14:creationId xmlns:p14="http://schemas.microsoft.com/office/powerpoint/2010/main" val="2935586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207" y="1821900"/>
            <a:ext cx="12019793" cy="3097885"/>
          </a:xfrm>
          <a:prstGeom prst="rect">
            <a:avLst/>
          </a:prstGeom>
        </p:spPr>
      </p:pic>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What about the best way to go?</a:t>
            </a:r>
          </a:p>
        </p:txBody>
      </p:sp>
    </p:spTree>
    <p:extLst>
      <p:ext uri="{BB962C8B-B14F-4D97-AF65-F5344CB8AC3E}">
        <p14:creationId xmlns:p14="http://schemas.microsoft.com/office/powerpoint/2010/main" val="298244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2043" y="0"/>
            <a:ext cx="12192000" cy="1385455"/>
          </a:xfrm>
        </p:spPr>
        <p:txBody>
          <a:bodyPr>
            <a:normAutofit fontScale="90000"/>
          </a:bodyPr>
          <a:lstStyle/>
          <a:p>
            <a:pPr algn="ctr"/>
            <a:r>
              <a:rPr lang="en-US" sz="4800" dirty="0"/>
              <a:t>Trying to keep up with Microsoft’s Dev Stack?</a:t>
            </a:r>
          </a:p>
        </p:txBody>
      </p:sp>
      <p:pic>
        <p:nvPicPr>
          <p:cNvPr id="2" name="Picture 1"/>
          <p:cNvPicPr>
            <a:picLocks noChangeAspect="1"/>
          </p:cNvPicPr>
          <p:nvPr/>
        </p:nvPicPr>
        <p:blipFill>
          <a:blip r:embed="rId2"/>
          <a:stretch>
            <a:fillRect/>
          </a:stretch>
        </p:blipFill>
        <p:spPr>
          <a:xfrm>
            <a:off x="2998220" y="1905000"/>
            <a:ext cx="6171475" cy="4628606"/>
          </a:xfrm>
          <a:prstGeom prst="rect">
            <a:avLst/>
          </a:prstGeom>
        </p:spPr>
      </p:pic>
    </p:spTree>
    <p:extLst>
      <p:ext uri="{BB962C8B-B14F-4D97-AF65-F5344CB8AC3E}">
        <p14:creationId xmlns:p14="http://schemas.microsoft.com/office/powerpoint/2010/main" val="130153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A2AA0-02E7-4133-8A61-3F726A463009}"/>
              </a:ext>
            </a:extLst>
          </p:cNvPr>
          <p:cNvPicPr>
            <a:picLocks noChangeAspect="1"/>
          </p:cNvPicPr>
          <p:nvPr/>
        </p:nvPicPr>
        <p:blipFill>
          <a:blip r:embed="rId2"/>
          <a:stretch>
            <a:fillRect/>
          </a:stretch>
        </p:blipFill>
        <p:spPr>
          <a:xfrm>
            <a:off x="2382221" y="992046"/>
            <a:ext cx="7427558" cy="5865954"/>
          </a:xfrm>
          <a:prstGeom prst="rect">
            <a:avLst/>
          </a:prstGeom>
        </p:spPr>
      </p:pic>
      <p:sp>
        <p:nvSpPr>
          <p:cNvPr id="2" name="Title 1">
            <a:extLst>
              <a:ext uri="{FF2B5EF4-FFF2-40B4-BE49-F238E27FC236}">
                <a16:creationId xmlns:a16="http://schemas.microsoft.com/office/drawing/2014/main" id="{49D0CD56-017A-4E67-B5D7-C897AADA3FBC}"/>
              </a:ext>
            </a:extLst>
          </p:cNvPr>
          <p:cNvSpPr>
            <a:spLocks noGrp="1"/>
          </p:cNvSpPr>
          <p:nvPr>
            <p:ph type="title"/>
          </p:nvPr>
        </p:nvSpPr>
        <p:spPr>
          <a:xfrm>
            <a:off x="0" y="0"/>
            <a:ext cx="12192000" cy="1325563"/>
          </a:xfrm>
        </p:spPr>
        <p:txBody>
          <a:bodyPr>
            <a:normAutofit fontScale="90000"/>
          </a:bodyPr>
          <a:lstStyle/>
          <a:p>
            <a:r>
              <a:rPr lang="en-US" dirty="0"/>
              <a:t>Github.com/</a:t>
            </a:r>
            <a:r>
              <a:rPr lang="en-US" dirty="0" err="1"/>
              <a:t>SitecoreDave</a:t>
            </a:r>
            <a:r>
              <a:rPr lang="en-US" dirty="0"/>
              <a:t>/</a:t>
            </a:r>
            <a:r>
              <a:rPr lang="en-US" dirty="0" err="1"/>
              <a:t>KCDCWorkshop</a:t>
            </a:r>
            <a:endParaRPr lang="en-US" dirty="0"/>
          </a:p>
        </p:txBody>
      </p:sp>
    </p:spTree>
    <p:extLst>
      <p:ext uri="{BB962C8B-B14F-4D97-AF65-F5344CB8AC3E}">
        <p14:creationId xmlns:p14="http://schemas.microsoft.com/office/powerpoint/2010/main" val="2207403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Which way do you go?</a:t>
            </a:r>
          </a:p>
        </p:txBody>
      </p:sp>
      <p:pic>
        <p:nvPicPr>
          <p:cNvPr id="2" name="Picture 1"/>
          <p:cNvPicPr>
            <a:picLocks noChangeAspect="1"/>
          </p:cNvPicPr>
          <p:nvPr/>
        </p:nvPicPr>
        <p:blipFill>
          <a:blip r:embed="rId2"/>
          <a:stretch>
            <a:fillRect/>
          </a:stretch>
        </p:blipFill>
        <p:spPr>
          <a:xfrm>
            <a:off x="3625761" y="1905000"/>
            <a:ext cx="4916394" cy="4628606"/>
          </a:xfrm>
          <a:prstGeom prst="rect">
            <a:avLst/>
          </a:prstGeom>
        </p:spPr>
      </p:pic>
    </p:spTree>
    <p:extLst>
      <p:ext uri="{BB962C8B-B14F-4D97-AF65-F5344CB8AC3E}">
        <p14:creationId xmlns:p14="http://schemas.microsoft.com/office/powerpoint/2010/main" val="4217587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Have you integrated MANY systems?</a:t>
            </a:r>
          </a:p>
        </p:txBody>
      </p:sp>
      <p:pic>
        <p:nvPicPr>
          <p:cNvPr id="2" name="Picture 1"/>
          <p:cNvPicPr>
            <a:picLocks noChangeAspect="1"/>
          </p:cNvPicPr>
          <p:nvPr/>
        </p:nvPicPr>
        <p:blipFill>
          <a:blip r:embed="rId2"/>
          <a:stretch>
            <a:fillRect/>
          </a:stretch>
        </p:blipFill>
        <p:spPr>
          <a:xfrm>
            <a:off x="3091324" y="2232008"/>
            <a:ext cx="5985266" cy="3974590"/>
          </a:xfrm>
          <a:prstGeom prst="rect">
            <a:avLst/>
          </a:prstGeom>
        </p:spPr>
      </p:pic>
    </p:spTree>
    <p:extLst>
      <p:ext uri="{BB962C8B-B14F-4D97-AF65-F5344CB8AC3E}">
        <p14:creationId xmlns:p14="http://schemas.microsoft.com/office/powerpoint/2010/main" val="1665248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Have you integrated MANY systems?</a:t>
            </a:r>
          </a:p>
        </p:txBody>
      </p:sp>
      <p:pic>
        <p:nvPicPr>
          <p:cNvPr id="2" name="Picture 1"/>
          <p:cNvPicPr>
            <a:picLocks noChangeAspect="1"/>
          </p:cNvPicPr>
          <p:nvPr/>
        </p:nvPicPr>
        <p:blipFill>
          <a:blip r:embed="rId2"/>
          <a:stretch>
            <a:fillRect/>
          </a:stretch>
        </p:blipFill>
        <p:spPr>
          <a:xfrm>
            <a:off x="2997858" y="1821900"/>
            <a:ext cx="6172200" cy="4629149"/>
          </a:xfrm>
          <a:prstGeom prst="rect">
            <a:avLst/>
          </a:prstGeom>
        </p:spPr>
      </p:pic>
    </p:spTree>
    <p:extLst>
      <p:ext uri="{BB962C8B-B14F-4D97-AF65-F5344CB8AC3E}">
        <p14:creationId xmlns:p14="http://schemas.microsoft.com/office/powerpoint/2010/main" val="84140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8000" y="1157103"/>
            <a:ext cx="11151917" cy="664797"/>
          </a:xfrm>
        </p:spPr>
        <p:txBody>
          <a:bodyPr>
            <a:normAutofit fontScale="90000"/>
          </a:bodyPr>
          <a:lstStyle/>
          <a:p>
            <a:pPr algn="ctr"/>
            <a:r>
              <a:rPr lang="en-US" sz="4800" dirty="0"/>
              <a:t>Are you crazy yet?</a:t>
            </a:r>
          </a:p>
        </p:txBody>
      </p:sp>
      <p:pic>
        <p:nvPicPr>
          <p:cNvPr id="2" name="Picture 1"/>
          <p:cNvPicPr>
            <a:picLocks noChangeAspect="1"/>
          </p:cNvPicPr>
          <p:nvPr/>
        </p:nvPicPr>
        <p:blipFill>
          <a:blip r:embed="rId2"/>
          <a:stretch>
            <a:fillRect/>
          </a:stretch>
        </p:blipFill>
        <p:spPr>
          <a:xfrm>
            <a:off x="3962400" y="1981200"/>
            <a:ext cx="3617801" cy="4508165"/>
          </a:xfrm>
          <a:prstGeom prst="rect">
            <a:avLst/>
          </a:prstGeom>
        </p:spPr>
      </p:pic>
    </p:spTree>
    <p:extLst>
      <p:ext uri="{BB962C8B-B14F-4D97-AF65-F5344CB8AC3E}">
        <p14:creationId xmlns:p14="http://schemas.microsoft.com/office/powerpoint/2010/main" val="78130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6384758"/>
            <a:ext cx="12192000" cy="641806"/>
          </a:xfrm>
        </p:spPr>
        <p:txBody>
          <a:bodyPr>
            <a:normAutofit fontScale="77500" lnSpcReduction="20000"/>
          </a:bodyPr>
          <a:lstStyle/>
          <a:p>
            <a:pPr marL="0" indent="0" algn="ctr">
              <a:buNone/>
            </a:pPr>
            <a:r>
              <a:rPr lang="en-GB" sz="4000" b="1" dirty="0"/>
              <a:t>What Would You Wish For? Your Company? Your Customers?</a:t>
            </a:r>
          </a:p>
        </p:txBody>
      </p:sp>
      <p:sp>
        <p:nvSpPr>
          <p:cNvPr id="4" name="Content Placeholder 3"/>
          <p:cNvSpPr txBox="1">
            <a:spLocks/>
          </p:cNvSpPr>
          <p:nvPr/>
        </p:nvSpPr>
        <p:spPr>
          <a:xfrm>
            <a:off x="384890" y="0"/>
            <a:ext cx="11151917" cy="76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000" b="1" dirty="0"/>
              <a:t>You, Your Company, Your Customers Get 3 Wishes</a:t>
            </a:r>
          </a:p>
        </p:txBody>
      </p:sp>
    </p:spTree>
    <p:extLst>
      <p:ext uri="{BB962C8B-B14F-4D97-AF65-F5344CB8AC3E}">
        <p14:creationId xmlns:p14="http://schemas.microsoft.com/office/powerpoint/2010/main" val="346521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18478"/>
            <a:ext cx="12192000" cy="762000"/>
          </a:xfrm>
        </p:spPr>
        <p:txBody>
          <a:bodyPr>
            <a:normAutofit fontScale="85000" lnSpcReduction="10000"/>
          </a:bodyPr>
          <a:lstStyle/>
          <a:p>
            <a:pPr marL="0" indent="0" algn="ctr">
              <a:buNone/>
            </a:pPr>
            <a:r>
              <a:rPr lang="en-GB" sz="4000" b="1" dirty="0">
                <a:solidFill>
                  <a:schemeClr val="bg1"/>
                </a:solidFill>
              </a:rPr>
              <a:t>I’m Here, You’re Here… What’s Your Other Two Wishes?</a:t>
            </a:r>
          </a:p>
        </p:txBody>
      </p:sp>
    </p:spTree>
    <p:extLst>
      <p:ext uri="{BB962C8B-B14F-4D97-AF65-F5344CB8AC3E}">
        <p14:creationId xmlns:p14="http://schemas.microsoft.com/office/powerpoint/2010/main" val="117612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131619"/>
            <a:ext cx="12191999" cy="762000"/>
          </a:xfrm>
        </p:spPr>
        <p:txBody>
          <a:bodyPr>
            <a:normAutofit fontScale="92500" lnSpcReduction="20000"/>
          </a:bodyPr>
          <a:lstStyle/>
          <a:p>
            <a:pPr marL="0" indent="0" algn="ctr">
              <a:buNone/>
            </a:pPr>
            <a:r>
              <a:rPr lang="en-GB" sz="6000" b="1" dirty="0">
                <a:solidFill>
                  <a:schemeClr val="bg1"/>
                </a:solidFill>
              </a:rPr>
              <a:t>You Can Be The Super Hero!</a:t>
            </a:r>
          </a:p>
        </p:txBody>
      </p:sp>
    </p:spTree>
    <p:extLst>
      <p:ext uri="{BB962C8B-B14F-4D97-AF65-F5344CB8AC3E}">
        <p14:creationId xmlns:p14="http://schemas.microsoft.com/office/powerpoint/2010/main" val="180387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p:cNvSpPr>
            <a:spLocks noGrp="1"/>
          </p:cNvSpPr>
          <p:nvPr>
            <p:ph idx="1"/>
          </p:nvPr>
        </p:nvSpPr>
        <p:spPr>
          <a:xfrm>
            <a:off x="0" y="220956"/>
            <a:ext cx="12192000" cy="762000"/>
          </a:xfrm>
        </p:spPr>
        <p:txBody>
          <a:bodyPr>
            <a:normAutofit fontScale="92500" lnSpcReduction="20000"/>
          </a:bodyPr>
          <a:lstStyle/>
          <a:p>
            <a:pPr marL="0" indent="0" algn="ctr">
              <a:buNone/>
            </a:pPr>
            <a:r>
              <a:rPr lang="en-GB" sz="6000" b="1" dirty="0"/>
              <a:t>At LEAST A Super Hero</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9445" y="1327835"/>
            <a:ext cx="2720674" cy="407620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txBox="1">
            <a:spLocks/>
          </p:cNvSpPr>
          <p:nvPr/>
        </p:nvSpPr>
        <p:spPr>
          <a:xfrm>
            <a:off x="-106218" y="5748920"/>
            <a:ext cx="12192000" cy="762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6000" dirty="0"/>
              <a:t>To Your Customers &amp; App Users</a:t>
            </a:r>
          </a:p>
        </p:txBody>
      </p:sp>
    </p:spTree>
    <p:extLst>
      <p:ext uri="{BB962C8B-B14F-4D97-AF65-F5344CB8AC3E}">
        <p14:creationId xmlns:p14="http://schemas.microsoft.com/office/powerpoint/2010/main" val="40370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21832" y="96589"/>
            <a:ext cx="6684371" cy="66843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8170" y="660734"/>
            <a:ext cx="2914650" cy="19431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8170" y="3137031"/>
            <a:ext cx="3017526" cy="2316485"/>
          </a:xfrm>
          <a:prstGeom prst="rect">
            <a:avLst/>
          </a:prstGeom>
        </p:spPr>
      </p:pic>
    </p:spTree>
    <p:extLst>
      <p:ext uri="{BB962C8B-B14F-4D97-AF65-F5344CB8AC3E}">
        <p14:creationId xmlns:p14="http://schemas.microsoft.com/office/powerpoint/2010/main" val="5302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277412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BE2B51A2-21CE-4CD4-82BA-709DDF3A4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330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1</a:t>
            </a:r>
            <a:br>
              <a:rPr lang="en-US" sz="9600" dirty="0"/>
            </a:br>
            <a:r>
              <a:rPr lang="en-US" sz="9600" dirty="0"/>
              <a:t>ASP.NET</a:t>
            </a:r>
            <a:endParaRPr lang="en-US" sz="9600" b="1" dirty="0">
              <a:solidFill>
                <a:srgbClr val="C00000"/>
              </a:solidFill>
            </a:endParaRPr>
          </a:p>
        </p:txBody>
      </p:sp>
    </p:spTree>
    <p:extLst>
      <p:ext uri="{BB962C8B-B14F-4D97-AF65-F5344CB8AC3E}">
        <p14:creationId xmlns:p14="http://schemas.microsoft.com/office/powerpoint/2010/main" val="1638308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1896256" y="3484807"/>
          <a:ext cx="8168681" cy="2670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fontScale="90000"/>
          </a:bodyPr>
          <a:lstStyle/>
          <a:p>
            <a:r>
              <a:rPr lang="en-US" sz="4000" dirty="0"/>
              <a:t>How we got here…</a:t>
            </a:r>
          </a:p>
        </p:txBody>
      </p:sp>
      <p:sp>
        <p:nvSpPr>
          <p:cNvPr id="6" name="Footer Placeholder 3"/>
          <p:cNvSpPr txBox="1">
            <a:spLocks/>
          </p:cNvSpPr>
          <p:nvPr/>
        </p:nvSpPr>
        <p:spPr>
          <a:xfrm>
            <a:off x="2132013" y="1199660"/>
            <a:ext cx="10972800" cy="16619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363" rtl="0" eaLnBrk="1" latinLnBrk="0" hangingPunct="1">
              <a:defRPr sz="4400" b="1" kern="1200">
                <a:solidFill>
                  <a:schemeClr val="tx2"/>
                </a:solidFill>
                <a:latin typeface="Arial" pitchFamily="34" charset="0"/>
                <a:ea typeface="+mn-ea"/>
                <a:cs typeface="+mn-cs"/>
              </a:defRPr>
            </a:lvl1pPr>
            <a:lvl2pPr marL="742950" indent="-285750" algn="l" defTabSz="914363" rtl="0" eaLnBrk="1" latinLnBrk="0" hangingPunct="1">
              <a:defRPr sz="4400" b="1" kern="1200">
                <a:solidFill>
                  <a:schemeClr val="tx2"/>
                </a:solidFill>
                <a:latin typeface="Arial" pitchFamily="34" charset="0"/>
                <a:ea typeface="+mn-ea"/>
                <a:cs typeface="+mn-cs"/>
              </a:defRPr>
            </a:lvl2pPr>
            <a:lvl3pPr marL="1143000" indent="-228600" algn="l" defTabSz="914363" rtl="0" eaLnBrk="1" latinLnBrk="0" hangingPunct="1">
              <a:defRPr sz="4400" b="1" kern="1200">
                <a:solidFill>
                  <a:schemeClr val="tx2"/>
                </a:solidFill>
                <a:latin typeface="Arial" pitchFamily="34" charset="0"/>
                <a:ea typeface="+mn-ea"/>
                <a:cs typeface="+mn-cs"/>
              </a:defRPr>
            </a:lvl3pPr>
            <a:lvl4pPr marL="1600200" indent="-228600" algn="l" defTabSz="914363" rtl="0" eaLnBrk="1" latinLnBrk="0" hangingPunct="1">
              <a:defRPr sz="4400" b="1" kern="1200">
                <a:solidFill>
                  <a:schemeClr val="tx2"/>
                </a:solidFill>
                <a:latin typeface="Arial" pitchFamily="34" charset="0"/>
                <a:ea typeface="+mn-ea"/>
                <a:cs typeface="+mn-cs"/>
              </a:defRPr>
            </a:lvl4pPr>
            <a:lvl5pPr marL="2057400" indent="-228600" algn="l" defTabSz="914363" rtl="0" eaLnBrk="1" latinLnBrk="0" hangingPunct="1">
              <a:defRPr sz="4400" b="1" kern="1200">
                <a:solidFill>
                  <a:schemeClr val="tx2"/>
                </a:solidFill>
                <a:latin typeface="Arial" pitchFamily="34" charset="0"/>
                <a:ea typeface="+mn-ea"/>
                <a:cs typeface="+mn-cs"/>
              </a:defRPr>
            </a:lvl5pPr>
            <a:lvl6pPr marL="25146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6pPr>
            <a:lvl7pPr marL="29718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7pPr>
            <a:lvl8pPr marL="34290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8pPr>
            <a:lvl9pPr marL="3886200" indent="-228600" algn="ctr" defTabSz="914363" rtl="0" eaLnBrk="0" fontAlgn="base" latinLnBrk="0" hangingPunct="0">
              <a:spcBef>
                <a:spcPct val="0"/>
              </a:spcBef>
              <a:spcAft>
                <a:spcPct val="0"/>
              </a:spcAft>
              <a:defRPr sz="4400" b="1" kern="1200">
                <a:solidFill>
                  <a:schemeClr val="tx2"/>
                </a:solidFill>
                <a:latin typeface="Arial" pitchFamily="34" charset="0"/>
                <a:ea typeface="+mn-ea"/>
                <a:cs typeface="+mn-cs"/>
              </a:defRPr>
            </a:lvl9pPr>
          </a:lstStyle>
          <a:p>
            <a:r>
              <a:rPr lang="de-AT" altLang="en-US" sz="1200" b="0">
                <a:solidFill>
                  <a:schemeClr val="bg1"/>
                </a:solidFill>
              </a:rPr>
              <a:t>Rob Vettor</a:t>
            </a:r>
          </a:p>
        </p:txBody>
      </p:sp>
      <p:pic>
        <p:nvPicPr>
          <p:cNvPr id="24"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5097197" y="2871061"/>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026" name="Picture 2" descr="http://ts2.mm.bing.net/images/thumbnail.aspx?q=4826439978975549&amp;id=b39ec10ad8b6891d853890acaddbb3d1&amp;url=http%3a%2f%2festeemwebsolutions.com%2fImages%2fasp.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1611" y="1726185"/>
            <a:ext cx="2029200" cy="11160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s1.mm.bing.net/images/thumbnail.aspx?q=4693502155228040&amp;id=e8b71f7ae72ff1bbd93b9f5340c7296d&amp;url=http%3a%2f%2f2.imimg.com%2fdata2%2fRH%2fJQ%2fMY-2402197%2fwebsite-development-in-asp-net-platform-250x25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1840" y="2743940"/>
            <a:ext cx="1234270" cy="12111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s1.mm.bing.net/images/thumbnail.aspx?q=4547421744530700&amp;id=5a85c041f8b24ced7495f9643cd827f2&amp;url=http%3a%2f%2fi2.asp.net%2fcommon%2fwww-css%2fi%2fmvc-logo-landing-pag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3799" y="4108562"/>
            <a:ext cx="1130302" cy="46167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3697121" y="1818496"/>
            <a:ext cx="0" cy="2882814"/>
          </a:xfrm>
          <a:prstGeom prst="line">
            <a:avLst/>
          </a:prstGeom>
          <a:ln w="63500">
            <a:solidFill>
              <a:srgbClr val="1008A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451703" y="1813179"/>
            <a:ext cx="0" cy="2882814"/>
          </a:xfrm>
          <a:prstGeom prst="line">
            <a:avLst/>
          </a:prstGeom>
          <a:ln w="63500">
            <a:solidFill>
              <a:srgbClr val="1008AA"/>
            </a:solidFill>
          </a:ln>
        </p:spPr>
        <p:style>
          <a:lnRef idx="1">
            <a:schemeClr val="accent1"/>
          </a:lnRef>
          <a:fillRef idx="0">
            <a:schemeClr val="accent1"/>
          </a:fillRef>
          <a:effectRef idx="0">
            <a:schemeClr val="accent1"/>
          </a:effectRef>
          <a:fontRef idx="minor">
            <a:schemeClr val="tx1"/>
          </a:fontRef>
        </p:style>
      </p:cxnSp>
      <p:pic>
        <p:nvPicPr>
          <p:cNvPr id="13"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6269555" y="2868905"/>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4"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7583261" y="2871061"/>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5"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8779312" y="2868903"/>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6"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8758696" y="4078097"/>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8"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rot="-1620000">
            <a:off x="5059106" y="1993175"/>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19"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
            <a:off x="3979981" y="2001424"/>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88528" y="4987638"/>
            <a:ext cx="914400" cy="914400"/>
          </a:xfrm>
          <a:prstGeom prst="rect">
            <a:avLst/>
          </a:prstGeom>
        </p:spPr>
        <p:txBody>
          <a:bodyPr vert="horz" wrap="none" lIns="0" tIns="0" rIns="0" bIns="0" rtlCol="0" anchor="t" anchorCtr="0">
            <a:noAutofit/>
          </a:bodyPr>
          <a:lstStyle/>
          <a:p>
            <a:pPr defTabSz="914363">
              <a:spcBef>
                <a:spcPct val="0"/>
              </a:spcBef>
            </a:pPr>
            <a:r>
              <a:rPr lang="en-US" sz="2000" b="1" dirty="0">
                <a:ln w="3175">
                  <a:noFill/>
                </a:ln>
                <a:solidFill>
                  <a:srgbClr val="1008AA"/>
                </a:solidFill>
                <a:latin typeface="Segoe UI Light" pitchFamily="34" charset="0"/>
                <a:ea typeface="Verdana" pitchFamily="34" charset="0"/>
                <a:cs typeface="Verdana" pitchFamily="34" charset="0"/>
              </a:rPr>
              <a:t>2002</a:t>
            </a:r>
          </a:p>
        </p:txBody>
      </p:sp>
      <p:sp>
        <p:nvSpPr>
          <p:cNvPr id="21" name="TextBox 20"/>
          <p:cNvSpPr txBox="1"/>
          <p:nvPr/>
        </p:nvSpPr>
        <p:spPr>
          <a:xfrm>
            <a:off x="7173513" y="5001492"/>
            <a:ext cx="914400" cy="914400"/>
          </a:xfrm>
          <a:prstGeom prst="rect">
            <a:avLst/>
          </a:prstGeom>
        </p:spPr>
        <p:txBody>
          <a:bodyPr vert="horz" wrap="none" lIns="0" tIns="0" rIns="0" bIns="0" rtlCol="0" anchor="t" anchorCtr="0">
            <a:noAutofit/>
          </a:bodyPr>
          <a:lstStyle/>
          <a:p>
            <a:pPr defTabSz="914363">
              <a:spcBef>
                <a:spcPct val="0"/>
              </a:spcBef>
            </a:pPr>
            <a:r>
              <a:rPr lang="en-US" sz="2000" b="1" dirty="0">
                <a:ln w="3175">
                  <a:noFill/>
                </a:ln>
                <a:solidFill>
                  <a:srgbClr val="1008AA"/>
                </a:solidFill>
                <a:latin typeface="Segoe UI Light" pitchFamily="34" charset="0"/>
                <a:ea typeface="Verdana" pitchFamily="34" charset="0"/>
                <a:cs typeface="Verdana" pitchFamily="34" charset="0"/>
              </a:rPr>
              <a:t>2009</a:t>
            </a:r>
          </a:p>
        </p:txBody>
      </p:sp>
      <p:cxnSp>
        <p:nvCxnSpPr>
          <p:cNvPr id="8" name="Straight Connector 7"/>
          <p:cNvCxnSpPr/>
          <p:nvPr/>
        </p:nvCxnSpPr>
        <p:spPr>
          <a:xfrm>
            <a:off x="2374900" y="2752191"/>
            <a:ext cx="715010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374900" y="3951359"/>
            <a:ext cx="715010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14" cstate="print">
            <a:extLst>
              <a:ext uri="{BEBA8EAE-BF5A-486C-A8C5-ECC9F3942E4B}">
                <a14:imgProps xmlns:a14="http://schemas.microsoft.com/office/drawing/2010/main">
                  <a14:imgLayer r:embed="rId13">
                    <a14:imgEffect>
                      <a14:sharpenSoften amount="-83000"/>
                    </a14:imgEffect>
                    <a14:imgEffect>
                      <a14:brightnessContrast bright="48000"/>
                    </a14:imgEffect>
                  </a14:imgLayer>
                </a14:imgProps>
              </a:ext>
              <a:ext uri="{28A0092B-C50C-407E-A947-70E740481C1C}">
                <a14:useLocalDpi xmlns:a14="http://schemas.microsoft.com/office/drawing/2010/main" val="0"/>
              </a:ext>
            </a:extLst>
          </a:blip>
          <a:srcRect/>
          <a:stretch>
            <a:fillRect/>
          </a:stretch>
        </p:blipFill>
        <p:spPr bwMode="auto">
          <a:xfrm rot="-1620000">
            <a:off x="6224364" y="2001426"/>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pic>
        <p:nvPicPr>
          <p:cNvPr id="26" name="Picture 6" descr="http://ts4.mm.bing.net/images/thumbnail.aspx?q=421151188247&amp;id=eaddeaebbb3c4a2143a93436e0da15ff&amp;url=http%3a%2f%2fwww.featurepics.com%2fFI%2fThumb300%2f20081007%2fArrow-Illustration-923576.jpg"/>
          <p:cNvPicPr>
            <a:picLocks noChangeAspect="1" noChangeArrowheads="1"/>
          </p:cNvPicPr>
          <p:nvPr/>
        </p:nvPicPr>
        <p:blipFill>
          <a:blip r:embed="rId15" cstate="print">
            <a:extLst>
              <a:ext uri="{BEBA8EAE-BF5A-486C-A8C5-ECC9F3942E4B}">
                <a14:imgProps xmlns:a14="http://schemas.microsoft.com/office/drawing/2010/main">
                  <a14:imgLayer r:embed="rId13">
                    <a14:imgEffect>
                      <a14:sharpenSoften amount="-83000"/>
                    </a14:imgEffect>
                    <a14:imgEffect>
                      <a14:brightnessContrast bright="67000"/>
                    </a14:imgEffect>
                  </a14:imgLayer>
                </a14:imgProps>
              </a:ext>
              <a:ext uri="{28A0092B-C50C-407E-A947-70E740481C1C}">
                <a14:useLocalDpi xmlns:a14="http://schemas.microsoft.com/office/drawing/2010/main" val="0"/>
              </a:ext>
            </a:extLst>
          </a:blip>
          <a:srcRect/>
          <a:stretch>
            <a:fillRect/>
          </a:stretch>
        </p:blipFill>
        <p:spPr bwMode="auto">
          <a:xfrm rot="-1620000">
            <a:off x="7697563" y="2002579"/>
            <a:ext cx="817990" cy="597656"/>
          </a:xfrm>
          <a:prstGeom prst="rect">
            <a:avLst/>
          </a:prstGeom>
          <a:noFill/>
          <a:scene3d>
            <a:camera prst="orthographicFront">
              <a:rot lat="0" lon="0" rev="21594000"/>
            </a:camera>
            <a:lightRig rig="threePt" dir="t"/>
          </a:scene3d>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E84E69EC-C558-422D-A6F1-729710E87FA0}"/>
              </a:ext>
            </a:extLst>
          </p:cNvPr>
          <p:cNvCxnSpPr/>
          <p:nvPr/>
        </p:nvCxnSpPr>
        <p:spPr>
          <a:xfrm>
            <a:off x="1720113" y="1848314"/>
            <a:ext cx="0" cy="2882814"/>
          </a:xfrm>
          <a:prstGeom prst="line">
            <a:avLst/>
          </a:prstGeom>
          <a:ln w="63500">
            <a:solidFill>
              <a:srgbClr val="1008AA"/>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0D6EF4-41D5-47D2-94AB-71E670478BBC}"/>
              </a:ext>
            </a:extLst>
          </p:cNvPr>
          <p:cNvSpPr txBox="1"/>
          <p:nvPr/>
        </p:nvSpPr>
        <p:spPr>
          <a:xfrm>
            <a:off x="1411504" y="4961194"/>
            <a:ext cx="914400" cy="914400"/>
          </a:xfrm>
          <a:prstGeom prst="rect">
            <a:avLst/>
          </a:prstGeom>
        </p:spPr>
        <p:txBody>
          <a:bodyPr vert="horz" wrap="none" lIns="0" tIns="0" rIns="0" bIns="0" rtlCol="0" anchor="t" anchorCtr="0">
            <a:noAutofit/>
          </a:bodyPr>
          <a:lstStyle/>
          <a:p>
            <a:pPr defTabSz="914363">
              <a:spcBef>
                <a:spcPct val="0"/>
              </a:spcBef>
            </a:pPr>
            <a:r>
              <a:rPr lang="en-US" sz="2000" b="1" dirty="0">
                <a:ln w="3175">
                  <a:noFill/>
                </a:ln>
                <a:solidFill>
                  <a:srgbClr val="1008AA"/>
                </a:solidFill>
                <a:latin typeface="Segoe UI Light" pitchFamily="34" charset="0"/>
                <a:ea typeface="Verdana" pitchFamily="34" charset="0"/>
                <a:cs typeface="Verdana" pitchFamily="34" charset="0"/>
              </a:rPr>
              <a:t>1996</a:t>
            </a:r>
          </a:p>
        </p:txBody>
      </p:sp>
      <p:sp>
        <p:nvSpPr>
          <p:cNvPr id="29" name="Oval 28">
            <a:extLst>
              <a:ext uri="{FF2B5EF4-FFF2-40B4-BE49-F238E27FC236}">
                <a16:creationId xmlns:a16="http://schemas.microsoft.com/office/drawing/2014/main" id="{A50DDE73-FF2B-441E-AB7A-3BB8746E07AA}"/>
              </a:ext>
            </a:extLst>
          </p:cNvPr>
          <p:cNvSpPr/>
          <p:nvPr/>
        </p:nvSpPr>
        <p:spPr>
          <a:xfrm>
            <a:off x="1588782" y="4695993"/>
            <a:ext cx="267005" cy="26700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27824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ASP.NET Web Forms</a:t>
            </a:r>
          </a:p>
        </p:txBody>
      </p:sp>
      <p:sp>
        <p:nvSpPr>
          <p:cNvPr id="26" name="Content Placeholder 2"/>
          <p:cNvSpPr>
            <a:spLocks noGrp="1"/>
          </p:cNvSpPr>
          <p:nvPr>
            <p:ph idx="4294967295"/>
          </p:nvPr>
        </p:nvSpPr>
        <p:spPr>
          <a:xfrm>
            <a:off x="1814432" y="1081385"/>
            <a:ext cx="8640960" cy="6617196"/>
          </a:xfrm>
          <a:prstGeom prst="rect">
            <a:avLst/>
          </a:prstGeom>
        </p:spPr>
        <p:txBody>
          <a:bodyPr/>
          <a:lstStyle/>
          <a:p>
            <a:r>
              <a:rPr lang="en-US" dirty="0">
                <a:cs typeface="Arial"/>
              </a:rPr>
              <a:t>Released 2002</a:t>
            </a:r>
          </a:p>
          <a:p>
            <a:pPr lvl="1">
              <a:spcBef>
                <a:spcPts val="600"/>
              </a:spcBef>
            </a:pPr>
            <a:r>
              <a:rPr lang="en-US" dirty="0">
                <a:cs typeface="Arial"/>
              </a:rPr>
              <a:t>End-to-end framework for                                                                 building web-based applications</a:t>
            </a:r>
          </a:p>
          <a:p>
            <a:pPr lvl="1">
              <a:spcBef>
                <a:spcPts val="600"/>
              </a:spcBef>
            </a:pPr>
            <a:r>
              <a:rPr lang="en-US" dirty="0" err="1">
                <a:cs typeface="Arial"/>
              </a:rPr>
              <a:t>Stateful</a:t>
            </a:r>
            <a:r>
              <a:rPr lang="en-US" dirty="0">
                <a:cs typeface="Arial"/>
              </a:rPr>
              <a:t> programming experience</a:t>
            </a:r>
          </a:p>
          <a:p>
            <a:pPr lvl="2"/>
            <a:r>
              <a:rPr lang="en-US" dirty="0">
                <a:cs typeface="Arial"/>
              </a:rPr>
              <a:t>Abstracts HTTP/Web complexity</a:t>
            </a:r>
          </a:p>
          <a:p>
            <a:pPr lvl="2">
              <a:spcBef>
                <a:spcPts val="600"/>
              </a:spcBef>
            </a:pPr>
            <a:r>
              <a:rPr lang="en-US" dirty="0">
                <a:cs typeface="Arial"/>
              </a:rPr>
              <a:t>Server Controls render HTML</a:t>
            </a:r>
          </a:p>
          <a:p>
            <a:pPr lvl="2">
              <a:spcBef>
                <a:spcPts val="600"/>
              </a:spcBef>
            </a:pPr>
            <a:r>
              <a:rPr lang="en-US" sz="6600" b="1" dirty="0" err="1">
                <a:solidFill>
                  <a:srgbClr val="C00000"/>
                </a:solidFill>
                <a:cs typeface="Arial"/>
              </a:rPr>
              <a:t>ViewState</a:t>
            </a:r>
            <a:r>
              <a:rPr lang="en-US" dirty="0">
                <a:cs typeface="Arial"/>
              </a:rPr>
              <a:t> </a:t>
            </a:r>
            <a:br>
              <a:rPr lang="en-US" dirty="0">
                <a:cs typeface="Arial"/>
              </a:rPr>
            </a:br>
            <a:r>
              <a:rPr lang="en-US" dirty="0">
                <a:cs typeface="Arial"/>
              </a:rPr>
              <a:t>       maintains state between requests</a:t>
            </a:r>
          </a:p>
          <a:p>
            <a:pPr lvl="2">
              <a:spcBef>
                <a:spcPts val="600"/>
              </a:spcBef>
            </a:pPr>
            <a:r>
              <a:rPr lang="en-US" dirty="0">
                <a:cs typeface="Arial"/>
              </a:rPr>
              <a:t>Post-Back architecture encapsulates                                                                               server round-trips</a:t>
            </a:r>
          </a:p>
          <a:p>
            <a:r>
              <a:rPr lang="en-US" dirty="0">
                <a:cs typeface="Arial"/>
              </a:rPr>
              <a:t>Widely used and enhanced in                                                       subsequent Visual Studio releases</a:t>
            </a:r>
          </a:p>
          <a:p>
            <a:pPr lvl="2"/>
            <a:endParaRPr lang="en-US" sz="1800" dirty="0">
              <a:cs typeface="Arial"/>
            </a:endParaRPr>
          </a:p>
          <a:p>
            <a:pPr lvl="2">
              <a:spcBef>
                <a:spcPts val="600"/>
              </a:spcBef>
            </a:pPr>
            <a:endParaRPr lang="en-US" sz="1800" dirty="0">
              <a:cs typeface="Arial"/>
            </a:endParaRPr>
          </a:p>
          <a:p>
            <a:pPr lvl="2">
              <a:spcBef>
                <a:spcPts val="600"/>
              </a:spcBef>
            </a:pPr>
            <a:endParaRPr lang="en-US" sz="1800" dirty="0">
              <a:solidFill>
                <a:srgbClr val="FF0000"/>
              </a:solidFill>
              <a:latin typeface="Segoe Print" pitchFamily="2" charset="0"/>
              <a:cs typeface="Arial"/>
            </a:endParaRPr>
          </a:p>
          <a:p>
            <a:endParaRPr lang="en-US" dirty="0">
              <a:cs typeface="Arial"/>
            </a:endParaRPr>
          </a:p>
          <a:p>
            <a:pPr lvl="1"/>
            <a:endParaRPr lang="en-US" dirty="0"/>
          </a:p>
        </p:txBody>
      </p:sp>
      <p:sp>
        <p:nvSpPr>
          <p:cNvPr id="5" name="Rectangle 4"/>
          <p:cNvSpPr/>
          <p:nvPr/>
        </p:nvSpPr>
        <p:spPr bwMode="auto">
          <a:xfrm>
            <a:off x="7570536" y="1032335"/>
            <a:ext cx="2771276" cy="483926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7722935" y="159255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Caching</a:t>
            </a:r>
          </a:p>
        </p:txBody>
      </p:sp>
      <p:sp>
        <p:nvSpPr>
          <p:cNvPr id="7" name="Rounded Rectangle 6"/>
          <p:cNvSpPr/>
          <p:nvPr/>
        </p:nvSpPr>
        <p:spPr bwMode="auto">
          <a:xfrm>
            <a:off x="8957375" y="159255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Modules</a:t>
            </a:r>
          </a:p>
        </p:txBody>
      </p:sp>
      <p:sp>
        <p:nvSpPr>
          <p:cNvPr id="8" name="Rounded Rectangle 7"/>
          <p:cNvSpPr/>
          <p:nvPr/>
        </p:nvSpPr>
        <p:spPr bwMode="auto">
          <a:xfrm>
            <a:off x="8972615" y="326895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Handlers</a:t>
            </a:r>
          </a:p>
        </p:txBody>
      </p:sp>
      <p:sp>
        <p:nvSpPr>
          <p:cNvPr id="9" name="Rounded Rectangle 8"/>
          <p:cNvSpPr/>
          <p:nvPr/>
        </p:nvSpPr>
        <p:spPr bwMode="auto">
          <a:xfrm>
            <a:off x="7692455" y="3253719"/>
            <a:ext cx="121920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Intrinsics</a:t>
            </a:r>
          </a:p>
        </p:txBody>
      </p:sp>
      <p:sp>
        <p:nvSpPr>
          <p:cNvPr id="10" name="Rounded Rectangle 9"/>
          <p:cNvSpPr/>
          <p:nvPr/>
        </p:nvSpPr>
        <p:spPr bwMode="auto">
          <a:xfrm>
            <a:off x="7722935" y="215643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Pages</a:t>
            </a:r>
          </a:p>
        </p:txBody>
      </p:sp>
      <p:sp>
        <p:nvSpPr>
          <p:cNvPr id="11" name="Rounded Rectangle 10"/>
          <p:cNvSpPr/>
          <p:nvPr/>
        </p:nvSpPr>
        <p:spPr bwMode="auto">
          <a:xfrm>
            <a:off x="8957375" y="215643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Controls</a:t>
            </a:r>
          </a:p>
        </p:txBody>
      </p:sp>
      <p:sp>
        <p:nvSpPr>
          <p:cNvPr id="12" name="Rounded Rectangle 11"/>
          <p:cNvSpPr/>
          <p:nvPr/>
        </p:nvSpPr>
        <p:spPr bwMode="auto">
          <a:xfrm>
            <a:off x="7692455" y="3853694"/>
            <a:ext cx="242316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Globalization</a:t>
            </a:r>
          </a:p>
        </p:txBody>
      </p:sp>
      <p:sp>
        <p:nvSpPr>
          <p:cNvPr id="13" name="Rounded Rectangle 12"/>
          <p:cNvSpPr/>
          <p:nvPr/>
        </p:nvSpPr>
        <p:spPr bwMode="auto">
          <a:xfrm>
            <a:off x="7692455" y="2705079"/>
            <a:ext cx="121920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Profile</a:t>
            </a:r>
          </a:p>
        </p:txBody>
      </p:sp>
      <p:sp>
        <p:nvSpPr>
          <p:cNvPr id="14" name="Rounded Rectangle 13"/>
          <p:cNvSpPr/>
          <p:nvPr/>
        </p:nvSpPr>
        <p:spPr bwMode="auto">
          <a:xfrm>
            <a:off x="7692455" y="4433617"/>
            <a:ext cx="242316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Master Pages</a:t>
            </a:r>
          </a:p>
        </p:txBody>
      </p:sp>
      <p:sp>
        <p:nvSpPr>
          <p:cNvPr id="15" name="Rounded Rectangle 14"/>
          <p:cNvSpPr/>
          <p:nvPr/>
        </p:nvSpPr>
        <p:spPr bwMode="auto">
          <a:xfrm>
            <a:off x="7722935" y="5013538"/>
            <a:ext cx="239268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Membership</a:t>
            </a:r>
          </a:p>
        </p:txBody>
      </p:sp>
      <p:sp>
        <p:nvSpPr>
          <p:cNvPr id="16" name="Rounded Rectangle 15"/>
          <p:cNvSpPr/>
          <p:nvPr/>
        </p:nvSpPr>
        <p:spPr bwMode="auto">
          <a:xfrm>
            <a:off x="8972615" y="2720319"/>
            <a:ext cx="1158240" cy="48768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Calibri" pitchFamily="34" charset="0"/>
              </a:rPr>
              <a:t>Roles</a:t>
            </a:r>
          </a:p>
        </p:txBody>
      </p:sp>
      <p:sp>
        <p:nvSpPr>
          <p:cNvPr id="18" name="TextBox 17"/>
          <p:cNvSpPr txBox="1"/>
          <p:nvPr/>
        </p:nvSpPr>
        <p:spPr>
          <a:xfrm>
            <a:off x="7570536" y="1056207"/>
            <a:ext cx="2899305" cy="523220"/>
          </a:xfrm>
          <a:prstGeom prst="rect">
            <a:avLst/>
          </a:prstGeom>
          <a:noFill/>
        </p:spPr>
        <p:txBody>
          <a:bodyPr wrap="square" rtlCol="0">
            <a:spAutoFit/>
          </a:bodyPr>
          <a:lstStyle/>
          <a:p>
            <a:pPr algn="ctr"/>
            <a:r>
              <a:rPr lang="en-US" sz="2800" dirty="0"/>
              <a:t>ASP.NET</a:t>
            </a:r>
          </a:p>
        </p:txBody>
      </p:sp>
    </p:spTree>
    <p:extLst>
      <p:ext uri="{BB962C8B-B14F-4D97-AF65-F5344CB8AC3E}">
        <p14:creationId xmlns:p14="http://schemas.microsoft.com/office/powerpoint/2010/main" val="133366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36" y="389020"/>
            <a:ext cx="8363938" cy="1107996"/>
          </a:xfrm>
        </p:spPr>
        <p:txBody>
          <a:bodyPr/>
          <a:lstStyle/>
          <a:p>
            <a:r>
              <a:rPr lang="en-US" sz="3600" dirty="0"/>
              <a:t>ASP.NET Web Forms</a:t>
            </a:r>
            <a:endParaRPr lang="en-US" sz="3600" dirty="0">
              <a:solidFill>
                <a:schemeClr val="bg1">
                  <a:lumMod val="50000"/>
                </a:schemeClr>
              </a:solidFill>
            </a:endParaRPr>
          </a:p>
        </p:txBody>
      </p:sp>
      <p:sp>
        <p:nvSpPr>
          <p:cNvPr id="3" name="Text Placeholder 2"/>
          <p:cNvSpPr>
            <a:spLocks noGrp="1"/>
          </p:cNvSpPr>
          <p:nvPr>
            <p:ph idx="1"/>
          </p:nvPr>
        </p:nvSpPr>
        <p:spPr>
          <a:xfrm>
            <a:off x="1913437" y="1172353"/>
            <a:ext cx="8363937" cy="4829014"/>
          </a:xfrm>
        </p:spPr>
        <p:txBody>
          <a:bodyPr/>
          <a:lstStyle/>
          <a:p>
            <a:r>
              <a:rPr lang="en-US" dirty="0"/>
              <a:t>Benefits</a:t>
            </a:r>
          </a:p>
          <a:p>
            <a:pPr lvl="1">
              <a:spcBef>
                <a:spcPts val="600"/>
              </a:spcBef>
            </a:pPr>
            <a:r>
              <a:rPr lang="en-US" dirty="0">
                <a:cs typeface="Arial"/>
              </a:rPr>
              <a:t>Well understood, stable, mature</a:t>
            </a:r>
          </a:p>
          <a:p>
            <a:pPr lvl="1">
              <a:spcBef>
                <a:spcPts val="600"/>
              </a:spcBef>
            </a:pPr>
            <a:r>
              <a:rPr lang="en-US" dirty="0">
                <a:cs typeface="Arial"/>
              </a:rPr>
              <a:t>Encapsulates complexity</a:t>
            </a:r>
          </a:p>
          <a:p>
            <a:pPr lvl="1">
              <a:spcBef>
                <a:spcPts val="600"/>
              </a:spcBef>
            </a:pPr>
            <a:r>
              <a:rPr lang="en-US" dirty="0">
                <a:cs typeface="Arial"/>
              </a:rPr>
              <a:t>Embraces high productivity</a:t>
            </a:r>
          </a:p>
          <a:p>
            <a:pPr>
              <a:spcBef>
                <a:spcPts val="1200"/>
              </a:spcBef>
            </a:pPr>
            <a:r>
              <a:rPr lang="en-US" dirty="0"/>
              <a:t>Shortcomings</a:t>
            </a:r>
          </a:p>
          <a:p>
            <a:pPr lvl="1"/>
            <a:r>
              <a:rPr lang="en-US" dirty="0">
                <a:cs typeface="Arial"/>
              </a:rPr>
              <a:t>Weak separation </a:t>
            </a:r>
            <a:r>
              <a:rPr lang="en-US" dirty="0">
                <a:sym typeface="Wingdings" pitchFamily="2" charset="2"/>
              </a:rPr>
              <a:t></a:t>
            </a:r>
            <a:r>
              <a:rPr lang="en-US" dirty="0">
                <a:cs typeface="Arial"/>
              </a:rPr>
              <a:t> </a:t>
            </a:r>
            <a:r>
              <a:rPr lang="en-US" dirty="0">
                <a:solidFill>
                  <a:srgbClr val="C00000"/>
                </a:solidFill>
                <a:latin typeface="Segoe Print" pitchFamily="2" charset="0"/>
                <a:cs typeface="Arial"/>
              </a:rPr>
              <a:t>Code/Markup commingled</a:t>
            </a:r>
          </a:p>
          <a:p>
            <a:pPr lvl="1"/>
            <a:r>
              <a:rPr lang="en-US" dirty="0">
                <a:cs typeface="Arial"/>
              </a:rPr>
              <a:t>Unit testing </a:t>
            </a:r>
            <a:r>
              <a:rPr lang="en-US" dirty="0">
                <a:sym typeface="Wingdings" pitchFamily="2" charset="2"/>
              </a:rPr>
              <a:t></a:t>
            </a:r>
            <a:r>
              <a:rPr lang="en-US" dirty="0">
                <a:cs typeface="Arial"/>
              </a:rPr>
              <a:t> </a:t>
            </a:r>
            <a:r>
              <a:rPr lang="en-US" dirty="0">
                <a:solidFill>
                  <a:srgbClr val="C00000"/>
                </a:solidFill>
                <a:latin typeface="Segoe Print" pitchFamily="2" charset="0"/>
                <a:cs typeface="Arial"/>
              </a:rPr>
              <a:t>Difficult</a:t>
            </a:r>
          </a:p>
          <a:p>
            <a:pPr lvl="1">
              <a:spcBef>
                <a:spcPts val="600"/>
              </a:spcBef>
            </a:pPr>
            <a:r>
              <a:rPr lang="en-US" dirty="0"/>
              <a:t>Server Controls </a:t>
            </a:r>
            <a:r>
              <a:rPr lang="en-US" dirty="0">
                <a:sym typeface="Wingdings" pitchFamily="2" charset="2"/>
              </a:rPr>
              <a:t> </a:t>
            </a:r>
            <a:r>
              <a:rPr lang="en-US" dirty="0">
                <a:solidFill>
                  <a:srgbClr val="C00000"/>
                </a:solidFill>
                <a:latin typeface="Segoe Print" pitchFamily="2" charset="0"/>
              </a:rPr>
              <a:t>Limited control over HTML</a:t>
            </a:r>
          </a:p>
          <a:p>
            <a:pPr lvl="1"/>
            <a:r>
              <a:rPr lang="en-US" dirty="0"/>
              <a:t>Page Life-Cycle </a:t>
            </a:r>
            <a:r>
              <a:rPr lang="en-US" dirty="0">
                <a:sym typeface="Wingdings" pitchFamily="2" charset="2"/>
              </a:rPr>
              <a:t> </a:t>
            </a:r>
            <a:r>
              <a:rPr lang="en-US" dirty="0">
                <a:solidFill>
                  <a:srgbClr val="C00000"/>
                </a:solidFill>
                <a:latin typeface="Segoe Print" pitchFamily="2" charset="0"/>
                <a:sym typeface="Wingdings" pitchFamily="2" charset="2"/>
              </a:rPr>
              <a:t>Complex and can be problematic</a:t>
            </a:r>
            <a:endParaRPr lang="en-US" dirty="0"/>
          </a:p>
          <a:p>
            <a:pPr lvl="2">
              <a:spcBef>
                <a:spcPts val="600"/>
              </a:spcBef>
            </a:pPr>
            <a:endParaRPr lang="en-US" dirty="0">
              <a:cs typeface="Arial"/>
            </a:endParaRPr>
          </a:p>
          <a:p>
            <a:endParaRPr lang="en-US" dirty="0"/>
          </a:p>
          <a:p>
            <a:pPr lvl="1"/>
            <a:endParaRPr lang="en-US" dirty="0"/>
          </a:p>
        </p:txBody>
      </p:sp>
      <p:pic>
        <p:nvPicPr>
          <p:cNvPr id="6" name="Picture 2" descr="C:\Program Files (x86)\Microsoft Office\MEDIA\CAGCAT10\j030084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332656"/>
            <a:ext cx="1368152" cy="115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76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847529" y="921388"/>
            <a:ext cx="8363937" cy="4890570"/>
          </a:xfrm>
        </p:spPr>
        <p:txBody>
          <a:bodyPr/>
          <a:lstStyle/>
          <a:p>
            <a:r>
              <a:rPr lang="en-US" dirty="0"/>
              <a:t>Comingling of Markup and Code</a:t>
            </a:r>
            <a:endParaRPr lang="en-US"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a:p>
            <a:endParaRPr lang="en-US" sz="2400" dirty="0">
              <a:solidFill>
                <a:srgbClr val="C00000"/>
              </a:solidFill>
              <a:latin typeface="Segoe Print" pitchFamily="2" charset="0"/>
            </a:endParaRPr>
          </a:p>
        </p:txBody>
      </p:sp>
      <p:sp>
        <p:nvSpPr>
          <p:cNvPr id="2" name="Title 1"/>
          <p:cNvSpPr>
            <a:spLocks noGrp="1"/>
          </p:cNvSpPr>
          <p:nvPr>
            <p:ph type="title"/>
          </p:nvPr>
        </p:nvSpPr>
        <p:spPr>
          <a:xfrm>
            <a:off x="1913436" y="228600"/>
            <a:ext cx="8363938" cy="482600"/>
          </a:xfrm>
        </p:spPr>
        <p:txBody>
          <a:bodyPr>
            <a:normAutofit fontScale="90000"/>
          </a:bodyPr>
          <a:lstStyle/>
          <a:p>
            <a:r>
              <a:rPr lang="en-US" sz="3200" dirty="0">
                <a:solidFill>
                  <a:schemeClr val="bg1">
                    <a:lumMod val="50000"/>
                  </a:schemeClr>
                </a:solidFill>
              </a:rPr>
              <a:t>Weak Separation</a:t>
            </a:r>
          </a:p>
        </p:txBody>
      </p:sp>
      <p:cxnSp>
        <p:nvCxnSpPr>
          <p:cNvPr id="26" name="Straight Arrow Connector 25"/>
          <p:cNvCxnSpPr/>
          <p:nvPr/>
        </p:nvCxnSpPr>
        <p:spPr bwMode="auto">
          <a:xfrm>
            <a:off x="2073606" y="3292724"/>
            <a:ext cx="1224136" cy="0"/>
          </a:xfrm>
          <a:prstGeom prst="straightConnector1">
            <a:avLst/>
          </a:prstGeom>
          <a:solidFill>
            <a:srgbClr val="FFFF00"/>
          </a:solidFill>
          <a:ln w="38100" cap="flat" cmpd="sng" algn="ctr">
            <a:solidFill>
              <a:schemeClr val="tx1"/>
            </a:solidFill>
            <a:prstDash val="sysDash"/>
            <a:round/>
            <a:headEnd type="none" w="med" len="med"/>
            <a:tailEnd type="arrow"/>
          </a:ln>
          <a:effectLst/>
        </p:spPr>
      </p:cxnSp>
      <p:sp>
        <p:nvSpPr>
          <p:cNvPr id="27" name="Rectangle 26"/>
          <p:cNvSpPr/>
          <p:nvPr/>
        </p:nvSpPr>
        <p:spPr bwMode="gray">
          <a:xfrm>
            <a:off x="3369750" y="2790992"/>
            <a:ext cx="1080120" cy="914400"/>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a:t>
            </a:r>
            <a:r>
              <a:rPr lang="en-US" sz="1600" dirty="0" err="1">
                <a:gradFill>
                  <a:gsLst>
                    <a:gs pos="0">
                      <a:srgbClr val="FFFFFF"/>
                    </a:gs>
                    <a:gs pos="100000">
                      <a:srgbClr val="FFFFFF"/>
                    </a:gs>
                  </a:gsLst>
                  <a:lin ang="5400000" scaled="0"/>
                </a:gradFill>
              </a:rPr>
              <a:t>aspx</a:t>
            </a:r>
            <a:endParaRPr lang="en-US" sz="1600" dirty="0">
              <a:gradFill>
                <a:gsLst>
                  <a:gs pos="0">
                    <a:srgbClr val="FFFFFF"/>
                  </a:gs>
                  <a:gs pos="100000">
                    <a:srgbClr val="FFFFFF"/>
                  </a:gs>
                </a:gsLst>
                <a:lin ang="5400000" scaled="0"/>
              </a:gradFill>
            </a:endParaRPr>
          </a:p>
          <a:p>
            <a:pPr algn="ctr" defTabSz="914099" fontAlgn="base">
              <a:spcBef>
                <a:spcPct val="0"/>
              </a:spcBef>
              <a:spcAft>
                <a:spcPct val="0"/>
              </a:spcAft>
            </a:pPr>
            <a:r>
              <a:rPr lang="en-US" sz="1600" dirty="0">
                <a:gradFill>
                  <a:gsLst>
                    <a:gs pos="0">
                      <a:srgbClr val="FFFFFF"/>
                    </a:gs>
                    <a:gs pos="100000">
                      <a:srgbClr val="FFFFFF"/>
                    </a:gs>
                  </a:gsLst>
                  <a:lin ang="5400000" scaled="0"/>
                </a:gradFill>
              </a:rPr>
              <a:t>File</a:t>
            </a:r>
          </a:p>
        </p:txBody>
      </p:sp>
      <p:sp>
        <p:nvSpPr>
          <p:cNvPr id="28" name="Rectangle 27"/>
          <p:cNvSpPr/>
          <p:nvPr/>
        </p:nvSpPr>
        <p:spPr bwMode="gray">
          <a:xfrm>
            <a:off x="6538102" y="2750289"/>
            <a:ext cx="1296144" cy="914400"/>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Generated</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Page</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Class</a:t>
            </a:r>
          </a:p>
        </p:txBody>
      </p:sp>
      <p:sp>
        <p:nvSpPr>
          <p:cNvPr id="29" name="Oval 28"/>
          <p:cNvSpPr/>
          <p:nvPr/>
        </p:nvSpPr>
        <p:spPr bwMode="gray">
          <a:xfrm>
            <a:off x="4667210" y="1586236"/>
            <a:ext cx="1726876" cy="914400"/>
          </a:xfrm>
          <a:prstGeom prst="ellipse">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ASP.NET</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Engine</a:t>
            </a:r>
          </a:p>
        </p:txBody>
      </p:sp>
      <p:sp>
        <p:nvSpPr>
          <p:cNvPr id="30" name="Rectangle 29"/>
          <p:cNvSpPr/>
          <p:nvPr/>
        </p:nvSpPr>
        <p:spPr bwMode="gray">
          <a:xfrm>
            <a:off x="8210060" y="1564532"/>
            <a:ext cx="1080120" cy="914400"/>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Code-</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Behind</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Class</a:t>
            </a:r>
          </a:p>
        </p:txBody>
      </p:sp>
      <p:sp>
        <p:nvSpPr>
          <p:cNvPr id="31" name="Oval 30"/>
          <p:cNvSpPr/>
          <p:nvPr/>
        </p:nvSpPr>
        <p:spPr bwMode="gray">
          <a:xfrm>
            <a:off x="4811226" y="4012804"/>
            <a:ext cx="1726876" cy="914400"/>
          </a:xfrm>
          <a:prstGeom prst="ellipse">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Final</a:t>
            </a:r>
          </a:p>
          <a:p>
            <a:pPr algn="ctr" defTabSz="914099" fontAlgn="base">
              <a:spcBef>
                <a:spcPct val="0"/>
              </a:spcBef>
              <a:spcAft>
                <a:spcPct val="0"/>
              </a:spcAft>
            </a:pPr>
            <a:r>
              <a:rPr lang="en-US" sz="1600" dirty="0">
                <a:gradFill>
                  <a:gsLst>
                    <a:gs pos="0">
                      <a:srgbClr val="FFFFFF"/>
                    </a:gs>
                    <a:gs pos="100000">
                      <a:srgbClr val="FFFFFF"/>
                    </a:gs>
                  </a:gsLst>
                  <a:lin ang="5400000" scaled="0"/>
                </a:gradFill>
              </a:rPr>
              <a:t>Class</a:t>
            </a:r>
          </a:p>
        </p:txBody>
      </p:sp>
      <p:sp>
        <p:nvSpPr>
          <p:cNvPr id="32" name="Arc 31"/>
          <p:cNvSpPr/>
          <p:nvPr/>
        </p:nvSpPr>
        <p:spPr>
          <a:xfrm>
            <a:off x="5818022" y="2020889"/>
            <a:ext cx="1311918" cy="1264839"/>
          </a:xfrm>
          <a:prstGeom prst="arc">
            <a:avLst>
              <a:gd name="adj1" fmla="val 15882591"/>
              <a:gd name="adj2" fmla="val 349578"/>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3137952" y="2027886"/>
            <a:ext cx="1311918" cy="1264839"/>
          </a:xfrm>
          <a:prstGeom prst="arc">
            <a:avLst>
              <a:gd name="adj1" fmla="val 15882591"/>
              <a:gd name="adj2" fmla="val 349578"/>
            </a:avLst>
          </a:prstGeom>
          <a:ln w="38100">
            <a:solidFill>
              <a:schemeClr val="tx1"/>
            </a:solidFill>
            <a:tailEnd type="arrow"/>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a:off x="6610110" y="2027886"/>
            <a:ext cx="1311918" cy="1264839"/>
          </a:xfrm>
          <a:prstGeom prst="arc">
            <a:avLst>
              <a:gd name="adj1" fmla="val 15882591"/>
              <a:gd name="adj2" fmla="val 349578"/>
            </a:avLst>
          </a:prstGeom>
          <a:ln w="38100">
            <a:solidFill>
              <a:schemeClr val="tx1"/>
            </a:solidFill>
            <a:tailEnd type="arrow"/>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5802248" y="3724773"/>
            <a:ext cx="1311918" cy="1264839"/>
          </a:xfrm>
          <a:prstGeom prst="arc">
            <a:avLst>
              <a:gd name="adj1" fmla="val 15882591"/>
              <a:gd name="adj2" fmla="val 349578"/>
            </a:avLst>
          </a:prstGeom>
          <a:ln w="38100">
            <a:solidFill>
              <a:schemeClr val="tx1"/>
            </a:solidFill>
            <a:tailEnd type="arrow"/>
          </a:ln>
          <a:scene3d>
            <a:camera prst="orthographicFront">
              <a:rot lat="600000" lon="0" rev="16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Arrow Connector 35"/>
          <p:cNvCxnSpPr/>
          <p:nvPr/>
        </p:nvCxnSpPr>
        <p:spPr bwMode="auto">
          <a:xfrm flipH="1">
            <a:off x="2073607" y="4444852"/>
            <a:ext cx="2664297" cy="25152"/>
          </a:xfrm>
          <a:prstGeom prst="straightConnector1">
            <a:avLst/>
          </a:prstGeom>
          <a:solidFill>
            <a:srgbClr val="FFFF00"/>
          </a:solidFill>
          <a:ln w="38100" cap="flat" cmpd="sng" algn="ctr">
            <a:solidFill>
              <a:schemeClr val="tx1"/>
            </a:solidFill>
            <a:prstDash val="sysDash"/>
            <a:round/>
            <a:headEnd type="none" w="med" len="med"/>
            <a:tailEnd type="arrow"/>
          </a:ln>
          <a:effectLst/>
        </p:spPr>
      </p:cxnSp>
      <p:sp>
        <p:nvSpPr>
          <p:cNvPr id="5" name="TextBox 4"/>
          <p:cNvSpPr txBox="1"/>
          <p:nvPr/>
        </p:nvSpPr>
        <p:spPr>
          <a:xfrm flipH="1">
            <a:off x="2103523" y="2858197"/>
            <a:ext cx="1008047" cy="246221"/>
          </a:xfrm>
          <a:prstGeom prst="rect">
            <a:avLst/>
          </a:prstGeom>
          <a:noFill/>
        </p:spPr>
        <p:txBody>
          <a:bodyPr wrap="square" lIns="0" tIns="0" rIns="0" bIns="0" rtlCol="0">
            <a:spAutoFit/>
          </a:bodyPr>
          <a:lstStyle/>
          <a:p>
            <a:r>
              <a:rPr lang="en-US" sz="1600" dirty="0">
                <a:gradFill>
                  <a:gsLst>
                    <a:gs pos="0">
                      <a:schemeClr val="tx1"/>
                    </a:gs>
                    <a:gs pos="86000">
                      <a:schemeClr val="tx1"/>
                    </a:gs>
                  </a:gsLst>
                  <a:lin ang="5400000" scaled="0"/>
                </a:gradFill>
              </a:rPr>
              <a:t>Request</a:t>
            </a:r>
          </a:p>
        </p:txBody>
      </p:sp>
      <p:sp>
        <p:nvSpPr>
          <p:cNvPr id="39" name="TextBox 38"/>
          <p:cNvSpPr txBox="1"/>
          <p:nvPr/>
        </p:nvSpPr>
        <p:spPr>
          <a:xfrm flipH="1">
            <a:off x="2255923" y="4084813"/>
            <a:ext cx="1008047" cy="246221"/>
          </a:xfrm>
          <a:prstGeom prst="rect">
            <a:avLst/>
          </a:prstGeom>
          <a:noFill/>
        </p:spPr>
        <p:txBody>
          <a:bodyPr wrap="square" lIns="0" tIns="0" rIns="0" bIns="0" rtlCol="0">
            <a:spAutoFit/>
          </a:bodyPr>
          <a:lstStyle/>
          <a:p>
            <a:r>
              <a:rPr lang="en-US" sz="1600" dirty="0">
                <a:gradFill>
                  <a:gsLst>
                    <a:gs pos="0">
                      <a:schemeClr val="tx1"/>
                    </a:gs>
                    <a:gs pos="86000">
                      <a:schemeClr val="tx1"/>
                    </a:gs>
                  </a:gsLst>
                  <a:lin ang="5400000" scaled="0"/>
                </a:gradFill>
              </a:rPr>
              <a:t>Response</a:t>
            </a:r>
          </a:p>
        </p:txBody>
      </p:sp>
      <p:sp>
        <p:nvSpPr>
          <p:cNvPr id="17" name="Rounded Rectangle 16"/>
          <p:cNvSpPr/>
          <p:nvPr/>
        </p:nvSpPr>
        <p:spPr bwMode="gray">
          <a:xfrm>
            <a:off x="4512884" y="3856702"/>
            <a:ext cx="2323561" cy="1176300"/>
          </a:xfrm>
          <a:prstGeom prst="roundRect">
            <a:avLst/>
          </a:prstGeom>
          <a:noFill/>
          <a:ln w="63500">
            <a:solidFill>
              <a:srgbClr val="C0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Rounded Rectangular Callout 17"/>
          <p:cNvSpPr/>
          <p:nvPr/>
        </p:nvSpPr>
        <p:spPr bwMode="auto">
          <a:xfrm>
            <a:off x="8256403" y="4131173"/>
            <a:ext cx="2223253" cy="2072105"/>
          </a:xfrm>
          <a:prstGeom prst="wedgeRoundRectCallout">
            <a:avLst>
              <a:gd name="adj1" fmla="val -94149"/>
              <a:gd name="adj2" fmla="val -25874"/>
              <a:gd name="adj3" fmla="val 16667"/>
            </a:avLst>
          </a:prstGeom>
          <a:solidFill>
            <a:schemeClr val="accent5"/>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dirty="0">
                <a:solidFill>
                  <a:schemeClr val="tx1"/>
                </a:solidFill>
              </a:rPr>
              <a:t>Can be challenging to test, manage and extend</a:t>
            </a:r>
          </a:p>
        </p:txBody>
      </p:sp>
    </p:spTree>
    <p:extLst>
      <p:ext uri="{BB962C8B-B14F-4D97-AF65-F5344CB8AC3E}">
        <p14:creationId xmlns:p14="http://schemas.microsoft.com/office/powerpoint/2010/main" val="4198415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Testing Can Be Difficult</a:t>
            </a:r>
          </a:p>
        </p:txBody>
      </p:sp>
      <p:pic>
        <p:nvPicPr>
          <p:cNvPr id="21" name="Picture 2" descr="http://images.marketplaceadvisor.channeladvisor.com/hi/64/64372/ballchaintopper1.jpg"/>
          <p:cNvPicPr>
            <a:picLocks noChangeAspect="1" noChangeArrowheads="1"/>
          </p:cNvPicPr>
          <p:nvPr/>
        </p:nvPicPr>
        <p:blipFill>
          <a:blip r:embed="rId3" cstate="print"/>
          <a:srcRect/>
          <a:stretch>
            <a:fillRect/>
          </a:stretch>
        </p:blipFill>
        <p:spPr bwMode="auto">
          <a:xfrm>
            <a:off x="3952942" y="1730022"/>
            <a:ext cx="3884508" cy="323709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2" name="TextBox 21"/>
          <p:cNvSpPr txBox="1"/>
          <p:nvPr/>
        </p:nvSpPr>
        <p:spPr>
          <a:xfrm>
            <a:off x="4357511" y="1902035"/>
            <a:ext cx="829073" cy="461665"/>
          </a:xfrm>
          <a:prstGeom prst="rect">
            <a:avLst/>
          </a:prstGeom>
          <a:noFill/>
        </p:spPr>
        <p:txBody>
          <a:bodyPr wrap="none" rtlCol="0">
            <a:spAutoFit/>
          </a:bodyPr>
          <a:lstStyle/>
          <a:p>
            <a:r>
              <a:rPr lang="en-US" sz="2400" b="1" dirty="0">
                <a:solidFill>
                  <a:srgbClr val="FF0000"/>
                </a:solidFill>
              </a:rPr>
              <a:t>Logic</a:t>
            </a:r>
          </a:p>
        </p:txBody>
      </p:sp>
      <p:sp>
        <p:nvSpPr>
          <p:cNvPr id="23" name="TextBox 22"/>
          <p:cNvSpPr txBox="1"/>
          <p:nvPr/>
        </p:nvSpPr>
        <p:spPr>
          <a:xfrm>
            <a:off x="6996288" y="1871945"/>
            <a:ext cx="466794" cy="461665"/>
          </a:xfrm>
          <a:prstGeom prst="rect">
            <a:avLst/>
          </a:prstGeom>
          <a:noFill/>
        </p:spPr>
        <p:txBody>
          <a:bodyPr wrap="none" rtlCol="0">
            <a:spAutoFit/>
          </a:bodyPr>
          <a:lstStyle/>
          <a:p>
            <a:r>
              <a:rPr lang="en-US" sz="2400" b="1" dirty="0">
                <a:solidFill>
                  <a:srgbClr val="FF0000"/>
                </a:solidFill>
              </a:rPr>
              <a:t>UI</a:t>
            </a:r>
          </a:p>
        </p:txBody>
      </p:sp>
      <p:sp>
        <p:nvSpPr>
          <p:cNvPr id="9" name="Text Placeholder 13"/>
          <p:cNvSpPr txBox="1">
            <a:spLocks/>
          </p:cNvSpPr>
          <p:nvPr/>
        </p:nvSpPr>
        <p:spPr>
          <a:xfrm rot="-1500000">
            <a:off x="2078961" y="1567175"/>
            <a:ext cx="3506029" cy="923330"/>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solidFill>
                  <a:srgbClr val="C00000"/>
                </a:solidFill>
                <a:latin typeface="Segoe Print" pitchFamily="2" charset="0"/>
              </a:rPr>
              <a:t>Unit testing individual responsibilities can be challenging</a:t>
            </a:r>
          </a:p>
        </p:txBody>
      </p:sp>
      <p:sp>
        <p:nvSpPr>
          <p:cNvPr id="10" name="Text Placeholder 13"/>
          <p:cNvSpPr txBox="1">
            <a:spLocks/>
          </p:cNvSpPr>
          <p:nvPr/>
        </p:nvSpPr>
        <p:spPr>
          <a:xfrm rot="-1500000">
            <a:off x="5310771" y="4634358"/>
            <a:ext cx="5335283" cy="615553"/>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solidFill>
                  <a:srgbClr val="C00000"/>
                </a:solidFill>
                <a:latin typeface="Segoe Print" pitchFamily="2" charset="0"/>
              </a:rPr>
              <a:t>May have to resort to spinning up entire ASP.NET runtime engine to test</a:t>
            </a:r>
          </a:p>
        </p:txBody>
      </p:sp>
    </p:spTree>
    <p:extLst>
      <p:ext uri="{BB962C8B-B14F-4D97-AF65-F5344CB8AC3E}">
        <p14:creationId xmlns:p14="http://schemas.microsoft.com/office/powerpoint/2010/main" val="18524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Server Controls</a:t>
            </a:r>
          </a:p>
        </p:txBody>
      </p:sp>
      <p:pic>
        <p:nvPicPr>
          <p:cNvPr id="19" name="Picture 2" descr="http://www.seotechblog.com/wp-content/uploads/2008/08/viewstate.jpg"/>
          <p:cNvPicPr>
            <a:picLocks noChangeAspect="1" noChangeArrowheads="1"/>
          </p:cNvPicPr>
          <p:nvPr/>
        </p:nvPicPr>
        <p:blipFill>
          <a:blip r:embed="rId3" cstate="print"/>
          <a:srcRect/>
          <a:stretch>
            <a:fillRect/>
          </a:stretch>
        </p:blipFill>
        <p:spPr bwMode="auto">
          <a:xfrm>
            <a:off x="5779010" y="2396965"/>
            <a:ext cx="4473755" cy="2632236"/>
          </a:xfrm>
          <a:prstGeom prst="rect">
            <a:avLst/>
          </a:prstGeom>
          <a:noFill/>
        </p:spPr>
      </p:pic>
      <p:sp>
        <p:nvSpPr>
          <p:cNvPr id="35" name="Rectangle 34"/>
          <p:cNvSpPr/>
          <p:nvPr/>
        </p:nvSpPr>
        <p:spPr bwMode="auto">
          <a:xfrm>
            <a:off x="1913437" y="1036550"/>
            <a:ext cx="8339329" cy="1070546"/>
          </a:xfrm>
          <a:prstGeom prst="rect">
            <a:avLst/>
          </a:prstGeom>
          <a:solidFill>
            <a:srgbClr val="8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685848" fontAlgn="base">
              <a:spcBef>
                <a:spcPct val="0"/>
              </a:spcBef>
              <a:spcAft>
                <a:spcPct val="0"/>
              </a:spcAft>
            </a:pPr>
            <a:r>
              <a:rPr lang="en-US" dirty="0"/>
              <a:t>&lt;</a:t>
            </a:r>
            <a:r>
              <a:rPr lang="en-US" dirty="0" err="1"/>
              <a:t>asp:label</a:t>
            </a:r>
            <a:r>
              <a:rPr lang="en-US" dirty="0"/>
              <a:t> id="</a:t>
            </a:r>
            <a:r>
              <a:rPr lang="en-US" dirty="0" err="1"/>
              <a:t>lblEmail</a:t>
            </a:r>
            <a:r>
              <a:rPr lang="en-US" dirty="0"/>
              <a:t>" </a:t>
            </a:r>
            <a:r>
              <a:rPr lang="en-US" dirty="0" err="1"/>
              <a:t>runat</a:t>
            </a:r>
            <a:r>
              <a:rPr lang="en-US" dirty="0"/>
              <a:t>="server“ /&gt; </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defTabSz="685848" fontAlgn="base">
              <a:spcBef>
                <a:spcPct val="0"/>
              </a:spcBef>
              <a:spcAft>
                <a:spcPct val="0"/>
              </a:spcAft>
            </a:pPr>
            <a:r>
              <a:rPr lang="en-US" dirty="0"/>
              <a:t>&lt;</a:t>
            </a:r>
            <a:r>
              <a:rPr lang="en-US" dirty="0" err="1"/>
              <a:t>asp:textbox</a:t>
            </a:r>
            <a:r>
              <a:rPr lang="en-US" dirty="0"/>
              <a:t> id="</a:t>
            </a:r>
            <a:r>
              <a:rPr lang="en-US" dirty="0" err="1"/>
              <a:t>txtEmail</a:t>
            </a:r>
            <a:r>
              <a:rPr lang="en-US" dirty="0"/>
              <a:t>" </a:t>
            </a:r>
            <a:r>
              <a:rPr lang="en-US" dirty="0" err="1"/>
              <a:t>runat</a:t>
            </a:r>
            <a:r>
              <a:rPr lang="en-US" dirty="0"/>
              <a:t>="server“ /&gt; &lt;</a:t>
            </a:r>
            <a:r>
              <a:rPr lang="en-US" dirty="0" err="1"/>
              <a:t>asp:button</a:t>
            </a:r>
            <a:r>
              <a:rPr lang="en-US" dirty="0"/>
              <a:t> id="</a:t>
            </a:r>
            <a:r>
              <a:rPr lang="en-US" dirty="0" err="1"/>
              <a:t>btnSub</a:t>
            </a:r>
            <a:r>
              <a:rPr lang="en-US" dirty="0"/>
              <a:t>" </a:t>
            </a:r>
            <a:r>
              <a:rPr lang="en-US" dirty="0" err="1"/>
              <a:t>runat</a:t>
            </a:r>
            <a:r>
              <a:rPr lang="en-US" dirty="0"/>
              <a:t>="server" text="Submit" </a:t>
            </a:r>
            <a:r>
              <a:rPr lang="en-US" dirty="0" err="1"/>
              <a:t>onclick</a:t>
            </a:r>
            <a:r>
              <a:rPr lang="en-US" dirty="0"/>
              <a:t>="</a:t>
            </a:r>
            <a:r>
              <a:rPr lang="en-US" dirty="0" err="1"/>
              <a:t>btn_Click</a:t>
            </a:r>
            <a:r>
              <a:rPr lang="en-US" dirty="0"/>
              <a:t>“ /&gt;</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Content Placeholder 1"/>
          <p:cNvSpPr txBox="1">
            <a:spLocks/>
          </p:cNvSpPr>
          <p:nvPr/>
        </p:nvSpPr>
        <p:spPr>
          <a:xfrm>
            <a:off x="1703352" y="2396965"/>
            <a:ext cx="4075658" cy="3715601"/>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4"/>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t>Generates HTML elements </a:t>
            </a:r>
          </a:p>
          <a:p>
            <a:pPr>
              <a:defRPr/>
            </a:pPr>
            <a:r>
              <a:rPr lang="en-US" dirty="0"/>
              <a:t>Powerful and easy to use</a:t>
            </a:r>
          </a:p>
          <a:p>
            <a:pPr>
              <a:defRPr/>
            </a:pPr>
            <a:r>
              <a:rPr lang="en-US" dirty="0"/>
              <a:t>HTML can be verbose and difficult to control</a:t>
            </a:r>
          </a:p>
          <a:p>
            <a:pPr>
              <a:defRPr/>
            </a:pPr>
            <a:r>
              <a:rPr lang="en-US" dirty="0"/>
              <a:t>Excessive </a:t>
            </a:r>
            <a:r>
              <a:rPr lang="en-US" dirty="0" err="1"/>
              <a:t>ViewState</a:t>
            </a:r>
            <a:r>
              <a:rPr lang="en-US" dirty="0"/>
              <a:t> can impact performance</a:t>
            </a:r>
          </a:p>
          <a:p>
            <a:pPr>
              <a:defRPr/>
            </a:pPr>
            <a:r>
              <a:rPr lang="en-US" dirty="0"/>
              <a:t>Each control is object and adds additional processing overhead</a:t>
            </a:r>
          </a:p>
          <a:p>
            <a:pPr marL="274320" lvl="1" indent="0">
              <a:buNone/>
              <a:defRPr/>
            </a:pPr>
            <a:endParaRPr lang="en-US" dirty="0"/>
          </a:p>
          <a:p>
            <a:pPr>
              <a:defRPr/>
            </a:pPr>
            <a:endParaRPr lang="en-US" sz="1800" b="1" dirty="0"/>
          </a:p>
        </p:txBody>
      </p:sp>
    </p:spTree>
    <p:extLst>
      <p:ext uri="{BB962C8B-B14F-4D97-AF65-F5344CB8AC3E}">
        <p14:creationId xmlns:p14="http://schemas.microsoft.com/office/powerpoint/2010/main" val="75131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Page Lifecycle</a:t>
            </a:r>
          </a:p>
        </p:txBody>
      </p:sp>
      <p:sp>
        <p:nvSpPr>
          <p:cNvPr id="22" name="Content Placeholder 2"/>
          <p:cNvSpPr>
            <a:spLocks noGrp="1"/>
          </p:cNvSpPr>
          <p:nvPr>
            <p:ph idx="4294967295"/>
          </p:nvPr>
        </p:nvSpPr>
        <p:spPr>
          <a:xfrm>
            <a:off x="1847528" y="865118"/>
            <a:ext cx="8640960" cy="5647700"/>
          </a:xfrm>
          <a:prstGeom prst="rect">
            <a:avLst/>
          </a:prstGeom>
        </p:spPr>
        <p:txBody>
          <a:bodyPr>
            <a:normAutofit fontScale="92500" lnSpcReduction="10000"/>
          </a:bodyPr>
          <a:lstStyle/>
          <a:p>
            <a:r>
              <a:rPr lang="en-US" sz="2400" dirty="0">
                <a:cs typeface="Arial"/>
              </a:rPr>
              <a:t>Web Form model implements eventful server-side programming model </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a:spcBef>
                <a:spcPts val="2400"/>
              </a:spcBef>
            </a:pPr>
            <a:r>
              <a:rPr lang="en-US" sz="2400" dirty="0">
                <a:cs typeface="Arial"/>
              </a:rPr>
              <a:t>Can become problematic in larger applications</a:t>
            </a:r>
          </a:p>
          <a:p>
            <a:endParaRPr lang="en-US" dirty="0"/>
          </a:p>
        </p:txBody>
      </p:sp>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988" y="1706804"/>
            <a:ext cx="15716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ounded Rectangle 24"/>
          <p:cNvSpPr/>
          <p:nvPr/>
        </p:nvSpPr>
        <p:spPr bwMode="auto">
          <a:xfrm>
            <a:off x="1857298" y="1745230"/>
            <a:ext cx="1070351" cy="384024"/>
          </a:xfrm>
          <a:prstGeom prst="roundRect">
            <a:avLst/>
          </a:prstGeom>
          <a:gradFill>
            <a:gsLst>
              <a:gs pos="38750">
                <a:srgbClr val="0066FF"/>
              </a:gs>
              <a:gs pos="0">
                <a:srgbClr val="0000FF"/>
              </a:gs>
              <a:gs pos="67000">
                <a:srgbClr val="3366FF"/>
              </a:gs>
              <a:gs pos="100000">
                <a:srgbClr val="D4E7EC"/>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chemeClr val="bg1"/>
                </a:solidFill>
                <a:latin typeface="Arial" charset="0"/>
              </a:rPr>
              <a:t>Request</a:t>
            </a:r>
          </a:p>
        </p:txBody>
      </p:sp>
      <p:cxnSp>
        <p:nvCxnSpPr>
          <p:cNvPr id="26" name="Straight Arrow Connector 25"/>
          <p:cNvCxnSpPr/>
          <p:nvPr/>
        </p:nvCxnSpPr>
        <p:spPr bwMode="auto">
          <a:xfrm>
            <a:off x="2934628" y="1937243"/>
            <a:ext cx="571411" cy="4219"/>
          </a:xfrm>
          <a:prstGeom prst="straightConnector1">
            <a:avLst/>
          </a:prstGeom>
          <a:solidFill>
            <a:srgbClr val="FFFF00"/>
          </a:solidFill>
          <a:ln w="31750" cap="flat" cmpd="sng" algn="ctr">
            <a:solidFill>
              <a:schemeClr val="tx1"/>
            </a:solidFill>
            <a:prstDash val="sysDash"/>
            <a:round/>
            <a:headEnd type="none" w="med" len="med"/>
            <a:tailEnd type="arrow"/>
          </a:ln>
          <a:effectLst/>
        </p:spPr>
      </p:cxnSp>
      <p:sp>
        <p:nvSpPr>
          <p:cNvPr id="27" name="Rounded Rectangle 26"/>
          <p:cNvSpPr/>
          <p:nvPr/>
        </p:nvSpPr>
        <p:spPr bwMode="auto">
          <a:xfrm>
            <a:off x="1791382" y="5047054"/>
            <a:ext cx="1070351" cy="384024"/>
          </a:xfrm>
          <a:prstGeom prst="roundRect">
            <a:avLst/>
          </a:prstGeom>
          <a:gradFill>
            <a:gsLst>
              <a:gs pos="38750">
                <a:srgbClr val="0066FF"/>
              </a:gs>
              <a:gs pos="0">
                <a:srgbClr val="0000FF"/>
              </a:gs>
              <a:gs pos="67000">
                <a:srgbClr val="3366FF"/>
              </a:gs>
              <a:gs pos="100000">
                <a:srgbClr val="D4E7EC"/>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chemeClr val="bg1"/>
                </a:solidFill>
                <a:latin typeface="Arial" charset="0"/>
              </a:rPr>
              <a:t>Response</a:t>
            </a:r>
          </a:p>
        </p:txBody>
      </p:sp>
      <p:cxnSp>
        <p:nvCxnSpPr>
          <p:cNvPr id="28" name="Straight Arrow Connector 27"/>
          <p:cNvCxnSpPr/>
          <p:nvPr/>
        </p:nvCxnSpPr>
        <p:spPr bwMode="auto">
          <a:xfrm flipH="1">
            <a:off x="2901177" y="5236511"/>
            <a:ext cx="608811" cy="0"/>
          </a:xfrm>
          <a:prstGeom prst="straightConnector1">
            <a:avLst/>
          </a:prstGeom>
          <a:solidFill>
            <a:srgbClr val="FFFF00"/>
          </a:solidFill>
          <a:ln w="31750" cap="flat" cmpd="sng" algn="ctr">
            <a:solidFill>
              <a:schemeClr val="tx1"/>
            </a:solidFill>
            <a:prstDash val="sysDash"/>
            <a:round/>
            <a:headEnd type="none" w="med" len="med"/>
            <a:tailEnd type="arrow"/>
          </a:ln>
          <a:effectLst/>
        </p:spPr>
      </p:cxnSp>
      <p:sp>
        <p:nvSpPr>
          <p:cNvPr id="29" name="Rounded Rectangular Callout 28"/>
          <p:cNvSpPr/>
          <p:nvPr/>
        </p:nvSpPr>
        <p:spPr bwMode="auto">
          <a:xfrm>
            <a:off x="6023992" y="1769212"/>
            <a:ext cx="2880320" cy="360042"/>
          </a:xfrm>
          <a:prstGeom prst="wedgeRoundRectCallout">
            <a:avLst>
              <a:gd name="adj1" fmla="val -83526"/>
              <a:gd name="adj2" fmla="val 4748"/>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Each control raises </a:t>
            </a:r>
            <a:r>
              <a:rPr lang="en-US" sz="1400" dirty="0" err="1">
                <a:solidFill>
                  <a:srgbClr val="0000FF"/>
                </a:solidFill>
                <a:latin typeface="Segoe Print" pitchFamily="2" charset="0"/>
              </a:rPr>
              <a:t>Init</a:t>
            </a:r>
            <a:r>
              <a:rPr lang="en-US" sz="1400" dirty="0">
                <a:solidFill>
                  <a:srgbClr val="0000FF"/>
                </a:solidFill>
                <a:latin typeface="Segoe Print" pitchFamily="2" charset="0"/>
              </a:rPr>
              <a:t> event</a:t>
            </a:r>
          </a:p>
        </p:txBody>
      </p:sp>
      <p:sp>
        <p:nvSpPr>
          <p:cNvPr id="30" name="Rounded Rectangular Callout 29"/>
          <p:cNvSpPr/>
          <p:nvPr/>
        </p:nvSpPr>
        <p:spPr bwMode="auto">
          <a:xfrm>
            <a:off x="6023992" y="4577523"/>
            <a:ext cx="3744416" cy="360042"/>
          </a:xfrm>
          <a:prstGeom prst="wedgeRoundRectCallout">
            <a:avLst>
              <a:gd name="adj1" fmla="val -76278"/>
              <a:gd name="adj2" fmla="val -19569"/>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Page and controls save view state data</a:t>
            </a:r>
          </a:p>
        </p:txBody>
      </p:sp>
      <p:sp>
        <p:nvSpPr>
          <p:cNvPr id="31" name="Rounded Rectangular Callout 30"/>
          <p:cNvSpPr/>
          <p:nvPr/>
        </p:nvSpPr>
        <p:spPr bwMode="auto">
          <a:xfrm>
            <a:off x="6023992" y="2921339"/>
            <a:ext cx="3744416" cy="360042"/>
          </a:xfrm>
          <a:prstGeom prst="wedgeRoundRectCallout">
            <a:avLst>
              <a:gd name="adj1" fmla="val -75758"/>
              <a:gd name="adj2" fmla="val 204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Page and controls load post back data</a:t>
            </a:r>
          </a:p>
        </p:txBody>
      </p:sp>
      <p:sp>
        <p:nvSpPr>
          <p:cNvPr id="32" name="Rounded Rectangular Callout 31"/>
          <p:cNvSpPr/>
          <p:nvPr/>
        </p:nvSpPr>
        <p:spPr bwMode="auto">
          <a:xfrm>
            <a:off x="6023992" y="3425397"/>
            <a:ext cx="3384376" cy="360040"/>
          </a:xfrm>
          <a:prstGeom prst="wedgeRoundRectCallout">
            <a:avLst>
              <a:gd name="adj1" fmla="val -76538"/>
              <a:gd name="adj2" fmla="val 204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Page and controls raise Load event</a:t>
            </a:r>
          </a:p>
        </p:txBody>
      </p:sp>
      <p:sp>
        <p:nvSpPr>
          <p:cNvPr id="33" name="Rounded Rectangular Callout 32"/>
          <p:cNvSpPr/>
          <p:nvPr/>
        </p:nvSpPr>
        <p:spPr bwMode="auto">
          <a:xfrm>
            <a:off x="6023992" y="4073467"/>
            <a:ext cx="4464496" cy="360042"/>
          </a:xfrm>
          <a:prstGeom prst="wedgeRoundRectCallout">
            <a:avLst>
              <a:gd name="adj1" fmla="val -71618"/>
              <a:gd name="adj2" fmla="val -38481"/>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Control that caused </a:t>
            </a:r>
            <a:r>
              <a:rPr lang="en-US" sz="1400" dirty="0" err="1">
                <a:solidFill>
                  <a:srgbClr val="0000FF"/>
                </a:solidFill>
                <a:latin typeface="Segoe Print" pitchFamily="2" charset="0"/>
              </a:rPr>
              <a:t>postback</a:t>
            </a:r>
            <a:r>
              <a:rPr lang="en-US" sz="1400" dirty="0">
                <a:solidFill>
                  <a:srgbClr val="0000FF"/>
                </a:solidFill>
                <a:latin typeface="Segoe Print" pitchFamily="2" charset="0"/>
              </a:rPr>
              <a:t> executes operation</a:t>
            </a:r>
          </a:p>
        </p:txBody>
      </p:sp>
      <p:sp>
        <p:nvSpPr>
          <p:cNvPr id="34" name="Rounded Rectangular Callout 33"/>
          <p:cNvSpPr/>
          <p:nvPr/>
        </p:nvSpPr>
        <p:spPr bwMode="auto">
          <a:xfrm>
            <a:off x="6023992" y="2345277"/>
            <a:ext cx="3744416" cy="360042"/>
          </a:xfrm>
          <a:prstGeom prst="wedgeRoundRectCallout">
            <a:avLst>
              <a:gd name="adj1" fmla="val -75758"/>
              <a:gd name="adj2" fmla="val 204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Page and controls load view state data</a:t>
            </a:r>
          </a:p>
        </p:txBody>
      </p:sp>
      <p:sp>
        <p:nvSpPr>
          <p:cNvPr id="35" name="Rounded Rectangular Callout 34"/>
          <p:cNvSpPr/>
          <p:nvPr/>
        </p:nvSpPr>
        <p:spPr bwMode="auto">
          <a:xfrm>
            <a:off x="6096000" y="5081579"/>
            <a:ext cx="2520280" cy="360042"/>
          </a:xfrm>
          <a:prstGeom prst="wedgeRoundRectCallout">
            <a:avLst>
              <a:gd name="adj1" fmla="val -89653"/>
              <a:gd name="adj2" fmla="val -606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Each control emits HTML</a:t>
            </a:r>
          </a:p>
        </p:txBody>
      </p:sp>
    </p:spTree>
    <p:extLst>
      <p:ext uri="{BB962C8B-B14F-4D97-AF65-F5344CB8AC3E}">
        <p14:creationId xmlns:p14="http://schemas.microsoft.com/office/powerpoint/2010/main" val="122107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2034196" y="1167477"/>
            <a:ext cx="7924800" cy="3139321"/>
          </a:xfrm>
        </p:spPr>
        <p:txBody>
          <a:bodyPr/>
          <a:lstStyle/>
          <a:p>
            <a:pPr marL="0" indent="0">
              <a:buNone/>
            </a:pPr>
            <a:r>
              <a:rPr lang="en-US" sz="2400" dirty="0"/>
              <a:t>Lets ask the “right” questions:</a:t>
            </a:r>
          </a:p>
          <a:p>
            <a:pPr>
              <a:buFont typeface="Arial" pitchFamily="34" charset="0"/>
              <a:buChar char="•"/>
            </a:pPr>
            <a:r>
              <a:rPr lang="en-US" sz="2000" dirty="0"/>
              <a:t>Do you have any page load performance issues                                                      in your existing applications?</a:t>
            </a:r>
          </a:p>
          <a:p>
            <a:pPr>
              <a:buFont typeface="Arial" pitchFamily="34" charset="0"/>
              <a:buChar char="•"/>
            </a:pPr>
            <a:r>
              <a:rPr lang="en-US" sz="2000" dirty="0"/>
              <a:t>Do you see testing as becoming a more                                                     important part of your development process?</a:t>
            </a:r>
          </a:p>
          <a:p>
            <a:pPr>
              <a:buFont typeface="Arial" pitchFamily="34" charset="0"/>
              <a:buChar char="•"/>
            </a:pPr>
            <a:r>
              <a:rPr lang="en-US" sz="2000" dirty="0"/>
              <a:t>Do you see Mobile Devices as a target                                                       audience for your websites?</a:t>
            </a:r>
          </a:p>
          <a:p>
            <a:pPr>
              <a:buFont typeface="Arial" pitchFamily="34" charset="0"/>
              <a:buChar char="•"/>
            </a:pPr>
            <a:r>
              <a:rPr lang="en-US" sz="2000" dirty="0"/>
              <a:t>Do you have the bandwidth to learn another                                                     way of building websites?</a:t>
            </a:r>
          </a:p>
        </p:txBody>
      </p:sp>
      <p:sp>
        <p:nvSpPr>
          <p:cNvPr id="3" name="Title 2"/>
          <p:cNvSpPr>
            <a:spLocks noGrp="1"/>
          </p:cNvSpPr>
          <p:nvPr>
            <p:ph type="title"/>
          </p:nvPr>
        </p:nvSpPr>
        <p:spPr/>
        <p:txBody>
          <a:bodyPr>
            <a:normAutofit fontScale="90000"/>
          </a:bodyPr>
          <a:lstStyle/>
          <a:p>
            <a:r>
              <a:rPr lang="en-US" dirty="0"/>
              <a:t>So… Are WebForms are terrible then?</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704" y="902326"/>
            <a:ext cx="2420670" cy="4825583"/>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6344" y="2964136"/>
            <a:ext cx="1421390"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90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207" y="0"/>
            <a:ext cx="11149013" cy="664624"/>
          </a:xfrm>
        </p:spPr>
        <p:txBody>
          <a:bodyPr>
            <a:normAutofit fontScale="90000"/>
          </a:bodyPr>
          <a:lstStyle/>
          <a:p>
            <a:r>
              <a:rPr lang="en-US" sz="4800" b="1" dirty="0">
                <a:latin typeface="Arial" panose="020B0604020202020204" pitchFamily="34" charset="0"/>
                <a:cs typeface="Arial" panose="020B0604020202020204" pitchFamily="34" charset="0"/>
              </a:rPr>
              <a:t>Agenda/Goals</a:t>
            </a:r>
          </a:p>
        </p:txBody>
      </p:sp>
      <p:sp>
        <p:nvSpPr>
          <p:cNvPr id="6" name="Title 1"/>
          <p:cNvSpPr txBox="1">
            <a:spLocks/>
          </p:cNvSpPr>
          <p:nvPr/>
        </p:nvSpPr>
        <p:spPr>
          <a:xfrm>
            <a:off x="128337" y="443078"/>
            <a:ext cx="11853455" cy="6404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1 – ASP.NET</a:t>
            </a:r>
          </a:p>
          <a:p>
            <a:pPr marL="1371600" indent="-1371600">
              <a:buFont typeface="+mj-lt"/>
              <a:buAutoNum type="arabicPeriod"/>
            </a:pP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2 – MVC</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3 - .NET MVC Core</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Chapter 4 – Razor Pages</a:t>
            </a:r>
          </a:p>
          <a:p>
            <a:pPr marL="1371600" indent="-1371600">
              <a:buFont typeface="+mj-lt"/>
              <a:buAutoNum type="arabicPeriod"/>
            </a:pPr>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Resources</a:t>
            </a:r>
          </a:p>
        </p:txBody>
      </p:sp>
    </p:spTree>
    <p:extLst>
      <p:ext uri="{BB962C8B-B14F-4D97-AF65-F5344CB8AC3E}">
        <p14:creationId xmlns:p14="http://schemas.microsoft.com/office/powerpoint/2010/main" val="3344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6A7D-C9D7-4B3D-BB78-127A6F4BD816}"/>
              </a:ext>
            </a:extLst>
          </p:cNvPr>
          <p:cNvSpPr>
            <a:spLocks noGrp="1"/>
          </p:cNvSpPr>
          <p:nvPr>
            <p:ph type="title"/>
          </p:nvPr>
        </p:nvSpPr>
        <p:spPr/>
        <p:txBody>
          <a:bodyPr/>
          <a:lstStyle/>
          <a:p>
            <a:r>
              <a:rPr lang="en-US" dirty="0"/>
              <a:t>Or kids today…</a:t>
            </a:r>
          </a:p>
        </p:txBody>
      </p:sp>
      <p:pic>
        <p:nvPicPr>
          <p:cNvPr id="3074" name="Picture 2" descr="See the source image">
            <a:extLst>
              <a:ext uri="{FF2B5EF4-FFF2-40B4-BE49-F238E27FC236}">
                <a16:creationId xmlns:a16="http://schemas.microsoft.com/office/drawing/2014/main" id="{C2DA6172-8B91-4D25-8FE7-181CDE5C2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1288891"/>
            <a:ext cx="6972300" cy="428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481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3377"/>
            <a:ext cx="12191999" cy="7131377"/>
          </a:xfrm>
        </p:spPr>
        <p:txBody>
          <a:bodyPr anchor="ctr">
            <a:noAutofit/>
          </a:bodyPr>
          <a:lstStyle/>
          <a:p>
            <a:r>
              <a:rPr lang="en-US" sz="9600" dirty="0"/>
              <a:t>Chapter 2</a:t>
            </a:r>
            <a:br>
              <a:rPr lang="en-US" sz="9600" dirty="0"/>
            </a:br>
            <a:r>
              <a:rPr lang="en-US" sz="9600" dirty="0"/>
              <a:t>MVC</a:t>
            </a:r>
            <a:endParaRPr lang="en-US" sz="9600" b="1" dirty="0"/>
          </a:p>
        </p:txBody>
      </p:sp>
    </p:spTree>
    <p:extLst>
      <p:ext uri="{BB962C8B-B14F-4D97-AF65-F5344CB8AC3E}">
        <p14:creationId xmlns:p14="http://schemas.microsoft.com/office/powerpoint/2010/main" val="3671167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MVC?</a:t>
            </a:r>
          </a:p>
        </p:txBody>
      </p:sp>
      <p:sp>
        <p:nvSpPr>
          <p:cNvPr id="19" name="Rectangle 3"/>
          <p:cNvSpPr txBox="1">
            <a:spLocks noChangeArrowheads="1"/>
          </p:cNvSpPr>
          <p:nvPr/>
        </p:nvSpPr>
        <p:spPr>
          <a:xfrm>
            <a:off x="1905006" y="997230"/>
            <a:ext cx="7442200" cy="2412968"/>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dirty="0"/>
              <a:t>Acronym for </a:t>
            </a:r>
            <a:r>
              <a:rPr lang="en-US" dirty="0">
                <a:solidFill>
                  <a:srgbClr val="C00000"/>
                </a:solidFill>
              </a:rPr>
              <a:t>Model </a:t>
            </a:r>
            <a:r>
              <a:rPr lang="en-US" dirty="0">
                <a:solidFill>
                  <a:srgbClr val="92D050"/>
                </a:solidFill>
              </a:rPr>
              <a:t>● </a:t>
            </a:r>
            <a:r>
              <a:rPr lang="en-US" dirty="0">
                <a:solidFill>
                  <a:srgbClr val="C00000"/>
                </a:solidFill>
              </a:rPr>
              <a:t>View </a:t>
            </a:r>
            <a:r>
              <a:rPr lang="en-US" dirty="0">
                <a:solidFill>
                  <a:srgbClr val="92D050"/>
                </a:solidFill>
              </a:rPr>
              <a:t>● </a:t>
            </a:r>
            <a:r>
              <a:rPr lang="en-US" dirty="0">
                <a:solidFill>
                  <a:srgbClr val="C00000"/>
                </a:solidFill>
              </a:rPr>
              <a:t>Controller</a:t>
            </a:r>
          </a:p>
          <a:p>
            <a:r>
              <a:rPr lang="en-US" dirty="0"/>
              <a:t>A </a:t>
            </a:r>
            <a:r>
              <a:rPr lang="en-US" dirty="0">
                <a:solidFill>
                  <a:srgbClr val="C00000"/>
                </a:solidFill>
                <a:latin typeface="Segoe Print" pitchFamily="2" charset="0"/>
              </a:rPr>
              <a:t>design pattern </a:t>
            </a:r>
            <a:r>
              <a:rPr lang="en-US" dirty="0"/>
              <a:t>that </a:t>
            </a:r>
            <a:r>
              <a:rPr lang="en-US" dirty="0">
                <a:solidFill>
                  <a:srgbClr val="C00000"/>
                </a:solidFill>
                <a:latin typeface="Segoe Print" pitchFamily="2" charset="0"/>
              </a:rPr>
              <a:t>enforces</a:t>
            </a:r>
            <a:r>
              <a:rPr lang="en-US" dirty="0"/>
              <a:t> clear separation between controller, view and model components (SoC)</a:t>
            </a:r>
          </a:p>
        </p:txBody>
      </p:sp>
      <p:grpSp>
        <p:nvGrpSpPr>
          <p:cNvPr id="20" name="Group 19"/>
          <p:cNvGrpSpPr/>
          <p:nvPr/>
        </p:nvGrpSpPr>
        <p:grpSpPr>
          <a:xfrm>
            <a:off x="2567252" y="2505069"/>
            <a:ext cx="5562600" cy="2438400"/>
            <a:chOff x="1905000" y="2895600"/>
            <a:chExt cx="6477000" cy="4343400"/>
          </a:xfrm>
        </p:grpSpPr>
        <p:sp>
          <p:nvSpPr>
            <p:cNvPr id="21" name="Rectangle 20"/>
            <p:cNvSpPr/>
            <p:nvPr/>
          </p:nvSpPr>
          <p:spPr bwMode="auto">
            <a:xfrm>
              <a:off x="1905000" y="2895600"/>
              <a:ext cx="2362200" cy="1295400"/>
            </a:xfrm>
            <a:prstGeom prst="rect">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200" dirty="0">
                  <a:solidFill>
                    <a:schemeClr val="bg1"/>
                  </a:solidFill>
                  <a:latin typeface="Tahoma" pitchFamily="34" charset="0"/>
                </a:rPr>
                <a:t>Controller</a:t>
              </a:r>
            </a:p>
          </p:txBody>
        </p:sp>
        <p:sp>
          <p:nvSpPr>
            <p:cNvPr id="22" name="Rectangle 21"/>
            <p:cNvSpPr/>
            <p:nvPr/>
          </p:nvSpPr>
          <p:spPr bwMode="auto">
            <a:xfrm>
              <a:off x="6019800" y="2895600"/>
              <a:ext cx="2362200" cy="1295400"/>
            </a:xfrm>
            <a:prstGeom prst="rect">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dirty="0">
                  <a:solidFill>
                    <a:schemeClr val="bg1"/>
                  </a:solidFill>
                </a:rPr>
                <a:t>Model</a:t>
              </a:r>
              <a:endParaRPr lang="en-US" sz="2200" dirty="0">
                <a:solidFill>
                  <a:schemeClr val="bg1"/>
                </a:solidFill>
                <a:latin typeface="Tahoma" pitchFamily="34" charset="0"/>
              </a:endParaRPr>
            </a:p>
          </p:txBody>
        </p:sp>
        <p:sp>
          <p:nvSpPr>
            <p:cNvPr id="23" name="Right Arrow 22"/>
            <p:cNvSpPr/>
            <p:nvPr/>
          </p:nvSpPr>
          <p:spPr bwMode="auto">
            <a:xfrm>
              <a:off x="4419600" y="2971800"/>
              <a:ext cx="1447800" cy="533400"/>
            </a:xfrm>
            <a:prstGeom prst="rightArrow">
              <a:avLst/>
            </a:prstGeom>
            <a:ln>
              <a:headEnd type="none" w="med" len="med"/>
              <a:tailEnd type="triangle" w="lg"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200">
                <a:solidFill>
                  <a:schemeClr val="bg1"/>
                </a:solidFill>
                <a:latin typeface="Tahoma" pitchFamily="34" charset="0"/>
              </a:endParaRPr>
            </a:p>
          </p:txBody>
        </p:sp>
        <p:sp>
          <p:nvSpPr>
            <p:cNvPr id="24" name="Right Arrow 23"/>
            <p:cNvSpPr/>
            <p:nvPr/>
          </p:nvSpPr>
          <p:spPr bwMode="auto">
            <a:xfrm rot="10800000">
              <a:off x="4419600" y="3581400"/>
              <a:ext cx="1447800" cy="533400"/>
            </a:xfrm>
            <a:prstGeom prst="rightArrow">
              <a:avLst/>
            </a:prstGeom>
            <a:ln>
              <a:headEnd type="none" w="med" len="med"/>
              <a:tailEnd type="triangle" w="lg"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200">
                <a:solidFill>
                  <a:schemeClr val="bg1"/>
                </a:solidFill>
                <a:latin typeface="Tahoma" pitchFamily="34" charset="0"/>
              </a:endParaRPr>
            </a:p>
          </p:txBody>
        </p:sp>
        <p:sp>
          <p:nvSpPr>
            <p:cNvPr id="25" name="Rectangle 24"/>
            <p:cNvSpPr/>
            <p:nvPr/>
          </p:nvSpPr>
          <p:spPr bwMode="auto">
            <a:xfrm>
              <a:off x="1905000" y="5943600"/>
              <a:ext cx="2362200" cy="1295400"/>
            </a:xfrm>
            <a:prstGeom prst="rect">
              <a:avLst/>
            </a:prstGeom>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200" dirty="0">
                  <a:solidFill>
                    <a:schemeClr val="bg1"/>
                  </a:solidFill>
                  <a:latin typeface="Tahoma" pitchFamily="34" charset="0"/>
                </a:rPr>
                <a:t>View</a:t>
              </a:r>
            </a:p>
          </p:txBody>
        </p:sp>
        <p:sp>
          <p:nvSpPr>
            <p:cNvPr id="26" name="Right Arrow 25"/>
            <p:cNvSpPr/>
            <p:nvPr/>
          </p:nvSpPr>
          <p:spPr bwMode="auto">
            <a:xfrm rot="5400000">
              <a:off x="2362200" y="4800600"/>
              <a:ext cx="1447800" cy="533400"/>
            </a:xfrm>
            <a:prstGeom prst="rightArrow">
              <a:avLst/>
            </a:prstGeom>
            <a:ln>
              <a:headEnd type="none" w="med" len="med"/>
              <a:tailEnd type="triangle" w="lg"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200">
                <a:solidFill>
                  <a:schemeClr val="bg1"/>
                </a:solidFill>
                <a:latin typeface="Tahoma" pitchFamily="34" charset="0"/>
              </a:endParaRPr>
            </a:p>
          </p:txBody>
        </p:sp>
      </p:grpSp>
      <p:sp>
        <p:nvSpPr>
          <p:cNvPr id="12" name="Rectangle 3"/>
          <p:cNvSpPr txBox="1">
            <a:spLocks noChangeArrowheads="1"/>
          </p:cNvSpPr>
          <p:nvPr/>
        </p:nvSpPr>
        <p:spPr>
          <a:xfrm>
            <a:off x="4946652" y="3474887"/>
            <a:ext cx="5330723" cy="2412968"/>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5" name="Rounded Rectangular Callout 14"/>
          <p:cNvSpPr/>
          <p:nvPr/>
        </p:nvSpPr>
        <p:spPr bwMode="auto">
          <a:xfrm>
            <a:off x="5735868" y="4903713"/>
            <a:ext cx="2571308" cy="535496"/>
          </a:xfrm>
          <a:prstGeom prst="wedgeRoundRectCallout">
            <a:avLst>
              <a:gd name="adj1" fmla="val -103440"/>
              <a:gd name="adj2" fmla="val -339179"/>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Orchestrates operation</a:t>
            </a:r>
          </a:p>
        </p:txBody>
      </p:sp>
      <p:sp>
        <p:nvSpPr>
          <p:cNvPr id="16" name="Rounded Rectangular Callout 15"/>
          <p:cNvSpPr/>
          <p:nvPr/>
        </p:nvSpPr>
        <p:spPr bwMode="auto">
          <a:xfrm>
            <a:off x="2118904" y="5455602"/>
            <a:ext cx="2514279" cy="432251"/>
          </a:xfrm>
          <a:prstGeom prst="wedgeRoundRectCallout">
            <a:avLst>
              <a:gd name="adj1" fmla="val 8928"/>
              <a:gd name="adj2" fmla="val -16182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Responsible for UI</a:t>
            </a:r>
          </a:p>
        </p:txBody>
      </p:sp>
      <p:sp>
        <p:nvSpPr>
          <p:cNvPr id="17" name="Rounded Rectangular Callout 16"/>
          <p:cNvSpPr/>
          <p:nvPr/>
        </p:nvSpPr>
        <p:spPr bwMode="auto">
          <a:xfrm>
            <a:off x="7612012" y="3707008"/>
            <a:ext cx="2493346" cy="817050"/>
          </a:xfrm>
          <a:prstGeom prst="wedgeRoundRectCallout">
            <a:avLst>
              <a:gd name="adj1" fmla="val -32810"/>
              <a:gd name="adj2" fmla="val -89331"/>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Represents compute, </a:t>
            </a:r>
          </a:p>
          <a:p>
            <a:pPr algn="l"/>
            <a:r>
              <a:rPr lang="en-US" sz="1600" dirty="0">
                <a:solidFill>
                  <a:srgbClr val="0000FF"/>
                </a:solidFill>
                <a:latin typeface="Segoe Print" pitchFamily="2" charset="0"/>
              </a:rPr>
              <a:t>business and data</a:t>
            </a:r>
          </a:p>
          <a:p>
            <a:pPr algn="l"/>
            <a:r>
              <a:rPr lang="en-US" sz="1600" dirty="0">
                <a:solidFill>
                  <a:srgbClr val="0000FF"/>
                </a:solidFill>
                <a:latin typeface="Segoe Print" pitchFamily="2" charset="0"/>
              </a:rPr>
              <a:t> storage operations</a:t>
            </a:r>
          </a:p>
        </p:txBody>
      </p:sp>
    </p:spTree>
    <p:extLst>
      <p:ext uri="{BB962C8B-B14F-4D97-AF65-F5344CB8AC3E}">
        <p14:creationId xmlns:p14="http://schemas.microsoft.com/office/powerpoint/2010/main" val="134604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ASP.NET MVC?</a:t>
            </a:r>
          </a:p>
        </p:txBody>
      </p:sp>
      <p:sp>
        <p:nvSpPr>
          <p:cNvPr id="19" name="Rectangle 3"/>
          <p:cNvSpPr txBox="1">
            <a:spLocks noChangeArrowheads="1"/>
          </p:cNvSpPr>
          <p:nvPr/>
        </p:nvSpPr>
        <p:spPr>
          <a:xfrm>
            <a:off x="1905006" y="997230"/>
            <a:ext cx="8372368" cy="2412968"/>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800" dirty="0"/>
              <a:t>Full-featured web development framework</a:t>
            </a:r>
          </a:p>
          <a:p>
            <a:r>
              <a:rPr lang="en-US" sz="2800" dirty="0"/>
              <a:t>Based upon the MVC pattern</a:t>
            </a:r>
          </a:p>
          <a:p>
            <a:r>
              <a:rPr lang="en-US" sz="2800" dirty="0"/>
              <a:t>Alternate approach for constructing web applications on the Microsoft platform</a:t>
            </a:r>
          </a:p>
          <a:p>
            <a:pPr lvl="1"/>
            <a:r>
              <a:rPr lang="en-US" sz="2400" dirty="0"/>
              <a:t>Does not replace ASP.NET Web Forms</a:t>
            </a:r>
          </a:p>
          <a:p>
            <a:r>
              <a:rPr lang="en-US" sz="2800" dirty="0"/>
              <a:t>Built on top of the core ASP.NET components</a:t>
            </a:r>
          </a:p>
        </p:txBody>
      </p:sp>
      <p:sp>
        <p:nvSpPr>
          <p:cNvPr id="4" name="Oval 3"/>
          <p:cNvSpPr/>
          <p:nvPr/>
        </p:nvSpPr>
        <p:spPr bwMode="auto">
          <a:xfrm>
            <a:off x="1714502" y="4096220"/>
            <a:ext cx="2336799" cy="1123480"/>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7769234" y="4083520"/>
            <a:ext cx="2365367" cy="1103329"/>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7" name="TextBox 6"/>
          <p:cNvSpPr txBox="1"/>
          <p:nvPr/>
        </p:nvSpPr>
        <p:spPr>
          <a:xfrm>
            <a:off x="1743126" y="4455508"/>
            <a:ext cx="2244675" cy="769441"/>
          </a:xfrm>
          <a:prstGeom prst="rect">
            <a:avLst/>
          </a:prstGeom>
          <a:noFill/>
        </p:spPr>
        <p:txBody>
          <a:bodyPr wrap="square" rtlCol="0">
            <a:spAutoFit/>
          </a:bodyPr>
          <a:lstStyle/>
          <a:p>
            <a:pPr algn="ctr" defTabSz="914099" fontAlgn="base">
              <a:spcBef>
                <a:spcPct val="0"/>
              </a:spcBef>
              <a:spcAft>
                <a:spcPct val="0"/>
              </a:spcAft>
            </a:pPr>
            <a:r>
              <a:rPr lang="en-US" sz="2400" dirty="0">
                <a:solidFill>
                  <a:srgbClr val="000000"/>
                </a:solidFill>
                <a:latin typeface="Calibri" pitchFamily="34" charset="0"/>
                <a:cs typeface="Calibri" pitchFamily="34" charset="0"/>
              </a:rPr>
              <a:t>WebForms</a:t>
            </a:r>
          </a:p>
          <a:p>
            <a:pPr defTabSz="914099" fontAlgn="base">
              <a:spcBef>
                <a:spcPct val="0"/>
              </a:spcBef>
              <a:spcAft>
                <a:spcPct val="0"/>
              </a:spcAft>
            </a:pPr>
            <a:endParaRPr lang="en-US" sz="2000" dirty="0">
              <a:solidFill>
                <a:srgbClr val="000000"/>
              </a:solidFill>
              <a:latin typeface="Calibri" pitchFamily="34" charset="0"/>
              <a:cs typeface="Calibri" pitchFamily="34" charset="0"/>
            </a:endParaRPr>
          </a:p>
        </p:txBody>
      </p:sp>
      <p:sp>
        <p:nvSpPr>
          <p:cNvPr id="8" name="TextBox 7"/>
          <p:cNvSpPr txBox="1"/>
          <p:nvPr/>
        </p:nvSpPr>
        <p:spPr>
          <a:xfrm>
            <a:off x="5167306" y="4320721"/>
            <a:ext cx="2133600" cy="1785104"/>
          </a:xfrm>
          <a:prstGeom prst="rect">
            <a:avLst/>
          </a:prstGeom>
          <a:noFill/>
        </p:spPr>
        <p:txBody>
          <a:bodyPr wrap="square" rtlCol="0">
            <a:spAutoFit/>
          </a:bodyPr>
          <a:lstStyle/>
          <a:p>
            <a:pPr defTabSz="914099" fontAlgn="base">
              <a:spcBef>
                <a:spcPct val="0"/>
              </a:spcBef>
              <a:spcAft>
                <a:spcPct val="0"/>
              </a:spcAft>
            </a:pPr>
            <a:r>
              <a:rPr lang="en-US" sz="2200" u="sng" dirty="0">
                <a:solidFill>
                  <a:schemeClr val="bg1"/>
                </a:solidFill>
                <a:latin typeface="Calibri" pitchFamily="34" charset="0"/>
                <a:cs typeface="Calibri" pitchFamily="34" charset="0"/>
              </a:rPr>
              <a:t>ASP.NET</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Services</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Caching</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Routing</a:t>
            </a:r>
          </a:p>
          <a:p>
            <a:pPr defTabSz="914099" fontAlgn="base">
              <a:spcBef>
                <a:spcPct val="0"/>
              </a:spcBef>
              <a:spcAft>
                <a:spcPct val="0"/>
              </a:spcAft>
              <a:buFont typeface="Arial" pitchFamily="34" charset="0"/>
              <a:buChar char="•"/>
            </a:pPr>
            <a:r>
              <a:rPr lang="en-US" sz="2200" dirty="0">
                <a:solidFill>
                  <a:schemeClr val="bg1"/>
                </a:solidFill>
                <a:latin typeface="Calibri" pitchFamily="34" charset="0"/>
                <a:cs typeface="Calibri" pitchFamily="34" charset="0"/>
              </a:rPr>
              <a:t> Localization</a:t>
            </a:r>
          </a:p>
        </p:txBody>
      </p:sp>
      <p:sp>
        <p:nvSpPr>
          <p:cNvPr id="9" name="TextBox 8"/>
          <p:cNvSpPr txBox="1"/>
          <p:nvPr/>
        </p:nvSpPr>
        <p:spPr>
          <a:xfrm>
            <a:off x="8000612" y="4455507"/>
            <a:ext cx="1765689" cy="800219"/>
          </a:xfrm>
          <a:prstGeom prst="rect">
            <a:avLst/>
          </a:prstGeom>
          <a:noFill/>
        </p:spPr>
        <p:txBody>
          <a:bodyPr wrap="square" rtlCol="0">
            <a:spAutoFit/>
          </a:bodyPr>
          <a:lstStyle/>
          <a:p>
            <a:pPr algn="ctr" defTabSz="914099" fontAlgn="base">
              <a:spcBef>
                <a:spcPct val="0"/>
              </a:spcBef>
              <a:spcAft>
                <a:spcPct val="0"/>
              </a:spcAft>
            </a:pPr>
            <a:r>
              <a:rPr lang="en-US" sz="2400" dirty="0">
                <a:solidFill>
                  <a:srgbClr val="000000"/>
                </a:solidFill>
                <a:latin typeface="Calibri" pitchFamily="34" charset="0"/>
                <a:cs typeface="Calibri" pitchFamily="34" charset="0"/>
              </a:rPr>
              <a:t>MVC</a:t>
            </a:r>
          </a:p>
          <a:p>
            <a:pPr defTabSz="914099" fontAlgn="base">
              <a:spcBef>
                <a:spcPct val="0"/>
              </a:spcBef>
              <a:spcAft>
                <a:spcPct val="0"/>
              </a:spcAft>
              <a:buFont typeface="Arial" pitchFamily="34" charset="0"/>
              <a:buChar char="•"/>
            </a:pPr>
            <a:endParaRPr lang="en-US" sz="2200" dirty="0">
              <a:solidFill>
                <a:srgbClr val="000000"/>
              </a:solidFill>
              <a:latin typeface="Calibri" pitchFamily="34" charset="0"/>
              <a:cs typeface="Calibri" pitchFamily="34" charset="0"/>
            </a:endParaRPr>
          </a:p>
        </p:txBody>
      </p:sp>
      <p:sp>
        <p:nvSpPr>
          <p:cNvPr id="3" name="Rounded Rectangle 2"/>
          <p:cNvSpPr/>
          <p:nvPr/>
        </p:nvSpPr>
        <p:spPr>
          <a:xfrm>
            <a:off x="3962400" y="4981704"/>
            <a:ext cx="3987800" cy="1313476"/>
          </a:xfrm>
          <a:prstGeom prst="roundRect">
            <a:avLst/>
          </a:prstGeom>
          <a:solidFill>
            <a:srgbClr val="FF0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9" fontAlgn="base">
              <a:spcBef>
                <a:spcPct val="0"/>
              </a:spcBef>
              <a:spcAft>
                <a:spcPct val="0"/>
              </a:spcAft>
            </a:pPr>
            <a:r>
              <a:rPr lang="en-US" sz="2400" dirty="0">
                <a:solidFill>
                  <a:srgbClr val="D9D9D9"/>
                </a:solidFill>
                <a:latin typeface="Calibri" pitchFamily="34" charset="0"/>
                <a:cs typeface="Calibri" pitchFamily="34" charset="0"/>
              </a:rPr>
              <a:t>ASP.NET Core Architecture</a:t>
            </a:r>
          </a:p>
          <a:p>
            <a:pPr defTabSz="914099" fontAlgn="base">
              <a:spcBef>
                <a:spcPct val="0"/>
              </a:spcBef>
              <a:spcAft>
                <a:spcPct val="0"/>
              </a:spcAft>
            </a:pPr>
            <a:endParaRPr lang="en-US" dirty="0">
              <a:solidFill>
                <a:srgbClr val="D9D9D9"/>
              </a:solidFill>
              <a:latin typeface="Calibri" pitchFamily="34" charset="0"/>
              <a:cs typeface="Calibri" pitchFamily="34" charset="0"/>
            </a:endParaRPr>
          </a:p>
          <a:p>
            <a:pPr defTabSz="914099" fontAlgn="base">
              <a:spcBef>
                <a:spcPct val="0"/>
              </a:spcBef>
              <a:spcAft>
                <a:spcPct val="0"/>
              </a:spcAft>
            </a:pPr>
            <a:endParaRPr lang="en-US" dirty="0">
              <a:solidFill>
                <a:srgbClr val="000000"/>
              </a:solidFill>
              <a:latin typeface="Calibri" pitchFamily="34" charset="0"/>
              <a:cs typeface="Calibri" pitchFamily="34" charset="0"/>
            </a:endParaRPr>
          </a:p>
        </p:txBody>
      </p:sp>
      <p:sp>
        <p:nvSpPr>
          <p:cNvPr id="10" name="Rectangle 9"/>
          <p:cNvSpPr/>
          <p:nvPr/>
        </p:nvSpPr>
        <p:spPr>
          <a:xfrm>
            <a:off x="4178300" y="5483252"/>
            <a:ext cx="1752600" cy="1107996"/>
          </a:xfrm>
          <a:prstGeom prst="rect">
            <a:avLst/>
          </a:prstGeom>
        </p:spPr>
        <p:txBody>
          <a:bodyPr wrap="square">
            <a:spAutoFit/>
          </a:bodyPr>
          <a:lstStyle/>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Services</a:t>
            </a:r>
          </a:p>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Caching</a:t>
            </a:r>
          </a:p>
          <a:p>
            <a:pPr defTabSz="914099" fontAlgn="base">
              <a:spcBef>
                <a:spcPct val="0"/>
              </a:spcBef>
              <a:spcAft>
                <a:spcPct val="0"/>
              </a:spcAft>
              <a:buFont typeface="Arial" pitchFamily="34" charset="0"/>
              <a:buChar char="•"/>
            </a:pPr>
            <a:endParaRPr lang="en-US" dirty="0">
              <a:solidFill>
                <a:srgbClr val="000000"/>
              </a:solidFill>
              <a:latin typeface="Calibri" pitchFamily="34" charset="0"/>
              <a:cs typeface="Calibri" pitchFamily="34" charset="0"/>
            </a:endParaRPr>
          </a:p>
        </p:txBody>
      </p:sp>
      <p:sp>
        <p:nvSpPr>
          <p:cNvPr id="12" name="Rectangle 11"/>
          <p:cNvSpPr/>
          <p:nvPr/>
        </p:nvSpPr>
        <p:spPr>
          <a:xfrm>
            <a:off x="5994400" y="5495953"/>
            <a:ext cx="2044700" cy="830997"/>
          </a:xfrm>
          <a:prstGeom prst="rect">
            <a:avLst/>
          </a:prstGeom>
        </p:spPr>
        <p:txBody>
          <a:bodyPr wrap="square">
            <a:spAutoFit/>
          </a:bodyPr>
          <a:lstStyle/>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Routing</a:t>
            </a:r>
          </a:p>
          <a:p>
            <a:pPr defTabSz="914099" fontAlgn="base">
              <a:spcBef>
                <a:spcPct val="0"/>
              </a:spcBef>
              <a:spcAft>
                <a:spcPct val="0"/>
              </a:spcAft>
              <a:buFont typeface="Arial" pitchFamily="34" charset="0"/>
              <a:buChar char="•"/>
            </a:pPr>
            <a:r>
              <a:rPr lang="en-US" sz="2400" dirty="0">
                <a:solidFill>
                  <a:srgbClr val="D9D9D9"/>
                </a:solidFill>
                <a:latin typeface="Calibri" pitchFamily="34" charset="0"/>
                <a:cs typeface="Calibri" pitchFamily="34" charset="0"/>
              </a:rPr>
              <a:t> Localization</a:t>
            </a:r>
          </a:p>
        </p:txBody>
      </p:sp>
    </p:spTree>
    <p:extLst>
      <p:ext uri="{BB962C8B-B14F-4D97-AF65-F5344CB8AC3E}">
        <p14:creationId xmlns:p14="http://schemas.microsoft.com/office/powerpoint/2010/main" val="19574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MVC Work?</a:t>
            </a:r>
          </a:p>
        </p:txBody>
      </p:sp>
      <p:sp>
        <p:nvSpPr>
          <p:cNvPr id="31" name="Rectangle 30"/>
          <p:cNvSpPr/>
          <p:nvPr/>
        </p:nvSpPr>
        <p:spPr>
          <a:xfrm>
            <a:off x="3110414" y="1436248"/>
            <a:ext cx="917990" cy="523220"/>
          </a:xfrm>
          <a:prstGeom prst="rect">
            <a:avLst/>
          </a:prstGeom>
        </p:spPr>
        <p:txBody>
          <a:bodyPr wrap="square">
            <a:spAutoFit/>
          </a:bodyPr>
          <a:lstStyle/>
          <a:p>
            <a:r>
              <a:rPr lang="en-US" sz="2000" dirty="0">
                <a:latin typeface="Segoe Print" pitchFamily="2" charset="0"/>
              </a:rPr>
              <a:t>(1)</a:t>
            </a:r>
            <a:r>
              <a:rPr lang="en-US" sz="2800" dirty="0">
                <a:latin typeface="Segoe Print" pitchFamily="2" charset="0"/>
              </a:rPr>
              <a:t> </a:t>
            </a:r>
          </a:p>
        </p:txBody>
      </p:sp>
      <p:sp>
        <p:nvSpPr>
          <p:cNvPr id="32" name="Rounded Rectangle 31"/>
          <p:cNvSpPr/>
          <p:nvPr/>
        </p:nvSpPr>
        <p:spPr bwMode="auto">
          <a:xfrm>
            <a:off x="1775520" y="1000834"/>
            <a:ext cx="1391342" cy="1564071"/>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16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Browser</a:t>
            </a:r>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3" name="Rectangle 32"/>
          <p:cNvSpPr/>
          <p:nvPr/>
        </p:nvSpPr>
        <p:spPr bwMode="auto">
          <a:xfrm>
            <a:off x="1793172" y="2008945"/>
            <a:ext cx="1350641" cy="360040"/>
          </a:xfrm>
          <a:prstGeom prst="rect">
            <a:avLst/>
          </a:prstGeom>
          <a:solidFill>
            <a:srgbClr val="92D050"/>
          </a:solidFill>
          <a:ln>
            <a:solidFill>
              <a:srgbClr val="F36D4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000000"/>
                </a:solidFill>
              </a:rPr>
              <a:t>HTML</a:t>
            </a:r>
          </a:p>
        </p:txBody>
      </p:sp>
      <p:cxnSp>
        <p:nvCxnSpPr>
          <p:cNvPr id="34" name="Straight Arrow Connector 33"/>
          <p:cNvCxnSpPr/>
          <p:nvPr/>
        </p:nvCxnSpPr>
        <p:spPr bwMode="auto">
          <a:xfrm>
            <a:off x="3197128" y="1958348"/>
            <a:ext cx="791948" cy="1121"/>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35" name="Rounded Rectangle 34"/>
          <p:cNvSpPr/>
          <p:nvPr/>
        </p:nvSpPr>
        <p:spPr bwMode="auto">
          <a:xfrm>
            <a:off x="3998105" y="1544227"/>
            <a:ext cx="1113699" cy="830482"/>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gradFill>
                  <a:gsLst>
                    <a:gs pos="0">
                      <a:srgbClr val="FFFFFF"/>
                    </a:gs>
                    <a:gs pos="100000">
                      <a:srgbClr val="FFFFFF"/>
                    </a:gs>
                  </a:gsLst>
                  <a:lin ang="5400000" scaled="0"/>
                </a:gradFill>
              </a:rPr>
              <a:t>Routing</a:t>
            </a:r>
          </a:p>
          <a:p>
            <a:pPr algn="ctr" defTabSz="914099"/>
            <a:r>
              <a:rPr lang="en-US" sz="1600" dirty="0">
                <a:gradFill>
                  <a:gsLst>
                    <a:gs pos="0">
                      <a:srgbClr val="FFFFFF"/>
                    </a:gs>
                    <a:gs pos="100000">
                      <a:srgbClr val="FFFFFF"/>
                    </a:gs>
                  </a:gsLst>
                  <a:lin ang="5400000" scaled="0"/>
                </a:gradFill>
              </a:rPr>
              <a:t>Engine</a:t>
            </a:r>
          </a:p>
        </p:txBody>
      </p:sp>
      <p:sp>
        <p:nvSpPr>
          <p:cNvPr id="36" name="Rounded Rectangle 35"/>
          <p:cNvSpPr/>
          <p:nvPr/>
        </p:nvSpPr>
        <p:spPr bwMode="auto">
          <a:xfrm>
            <a:off x="5953704" y="1528428"/>
            <a:ext cx="1582456" cy="881222"/>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16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Controller</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7" name="Rounded Rectangle 36"/>
          <p:cNvSpPr/>
          <p:nvPr/>
        </p:nvSpPr>
        <p:spPr bwMode="auto">
          <a:xfrm>
            <a:off x="7177840" y="3645025"/>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Service Layer</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8" name="Rounded Rectangle 37"/>
          <p:cNvSpPr/>
          <p:nvPr/>
        </p:nvSpPr>
        <p:spPr bwMode="auto">
          <a:xfrm>
            <a:off x="8400256" y="1713878"/>
            <a:ext cx="1582456" cy="533622"/>
          </a:xfrm>
          <a:prstGeom prst="roundRect">
            <a:avLst/>
          </a:prstGeom>
          <a:solidFill>
            <a:srgbClr val="1008AA"/>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16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View</a:t>
            </a:r>
          </a:p>
          <a:p>
            <a:pPr defTabSz="914099"/>
            <a:endParaRPr lang="en-US" sz="2200" dirty="0">
              <a:gradFill>
                <a:gsLst>
                  <a:gs pos="0">
                    <a:srgbClr val="FFFFFF"/>
                  </a:gs>
                  <a:gs pos="100000">
                    <a:srgbClr val="FFFFFF"/>
                  </a:gs>
                </a:gsLst>
                <a:lin ang="5400000" scaled="0"/>
              </a:gradFill>
            </a:endParaRPr>
          </a:p>
        </p:txBody>
      </p:sp>
      <p:cxnSp>
        <p:nvCxnSpPr>
          <p:cNvPr id="39" name="Straight Arrow Connector 38"/>
          <p:cNvCxnSpPr>
            <a:endCxn id="36" idx="1"/>
          </p:cNvCxnSpPr>
          <p:nvPr/>
        </p:nvCxnSpPr>
        <p:spPr bwMode="auto">
          <a:xfrm>
            <a:off x="5111804" y="1958347"/>
            <a:ext cx="841901" cy="10692"/>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40" name="Straight Arrow Connector 39"/>
          <p:cNvCxnSpPr/>
          <p:nvPr/>
        </p:nvCxnSpPr>
        <p:spPr bwMode="auto">
          <a:xfrm flipH="1">
            <a:off x="3201710" y="1196752"/>
            <a:ext cx="5989774" cy="0"/>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41" name="Rectangle 40"/>
          <p:cNvSpPr/>
          <p:nvPr/>
        </p:nvSpPr>
        <p:spPr>
          <a:xfrm>
            <a:off x="5759088" y="2483134"/>
            <a:ext cx="917990" cy="400110"/>
          </a:xfrm>
          <a:prstGeom prst="rect">
            <a:avLst/>
          </a:prstGeom>
        </p:spPr>
        <p:txBody>
          <a:bodyPr wrap="square">
            <a:spAutoFit/>
          </a:bodyPr>
          <a:lstStyle/>
          <a:p>
            <a:r>
              <a:rPr lang="en-US" sz="2000" dirty="0">
                <a:latin typeface="Segoe Print" pitchFamily="2" charset="0"/>
              </a:rPr>
              <a:t>(3) </a:t>
            </a:r>
          </a:p>
        </p:txBody>
      </p:sp>
      <p:sp>
        <p:nvSpPr>
          <p:cNvPr id="42" name="Rectangle 41"/>
          <p:cNvSpPr/>
          <p:nvPr/>
        </p:nvSpPr>
        <p:spPr>
          <a:xfrm>
            <a:off x="5050474" y="1456420"/>
            <a:ext cx="917990" cy="523220"/>
          </a:xfrm>
          <a:prstGeom prst="rect">
            <a:avLst/>
          </a:prstGeom>
        </p:spPr>
        <p:txBody>
          <a:bodyPr wrap="square">
            <a:spAutoFit/>
          </a:bodyPr>
          <a:lstStyle/>
          <a:p>
            <a:r>
              <a:rPr lang="en-US" sz="2000" dirty="0">
                <a:latin typeface="Segoe Print" pitchFamily="2" charset="0"/>
              </a:rPr>
              <a:t>(2)</a:t>
            </a:r>
            <a:r>
              <a:rPr lang="en-US" sz="2800" dirty="0">
                <a:latin typeface="Segoe Print" pitchFamily="2" charset="0"/>
              </a:rPr>
              <a:t> </a:t>
            </a:r>
          </a:p>
        </p:txBody>
      </p:sp>
      <p:sp>
        <p:nvSpPr>
          <p:cNvPr id="43" name="Rectangle 42"/>
          <p:cNvSpPr/>
          <p:nvPr/>
        </p:nvSpPr>
        <p:spPr bwMode="auto">
          <a:xfrm>
            <a:off x="5953704" y="1881264"/>
            <a:ext cx="1582456" cy="366236"/>
          </a:xfrm>
          <a:prstGeom prst="rect">
            <a:avLst/>
          </a:prstGeom>
          <a:solidFill>
            <a:srgbClr val="92D050"/>
          </a:solidFill>
          <a:ln>
            <a:solidFill>
              <a:srgbClr val="F36D4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000000"/>
                </a:solidFill>
              </a:rPr>
              <a:t>Action</a:t>
            </a:r>
          </a:p>
        </p:txBody>
      </p:sp>
      <p:sp>
        <p:nvSpPr>
          <p:cNvPr id="44" name="Rounded Rectangular Callout 43"/>
          <p:cNvSpPr/>
          <p:nvPr/>
        </p:nvSpPr>
        <p:spPr bwMode="auto">
          <a:xfrm>
            <a:off x="1793171" y="3100625"/>
            <a:ext cx="2091946" cy="837600"/>
          </a:xfrm>
          <a:prstGeom prst="wedgeRoundRectCallout">
            <a:avLst>
              <a:gd name="adj1" fmla="val 57685"/>
              <a:gd name="adj2" fmla="val -140674"/>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dirty="0">
                <a:gradFill>
                  <a:gsLst>
                    <a:gs pos="0">
                      <a:srgbClr val="000000"/>
                    </a:gs>
                    <a:gs pos="100000">
                      <a:srgbClr val="000000"/>
                    </a:gs>
                  </a:gsLst>
                  <a:lin ang="5400000" scaled="0"/>
                </a:gradFill>
              </a:rPr>
              <a:t>Parses incoming URI,</a:t>
            </a:r>
          </a:p>
          <a:p>
            <a:pPr defTabSz="914099"/>
            <a:r>
              <a:rPr lang="en-US" sz="1400" dirty="0">
                <a:gradFill>
                  <a:gsLst>
                    <a:gs pos="0">
                      <a:srgbClr val="000000"/>
                    </a:gs>
                    <a:gs pos="100000">
                      <a:srgbClr val="000000"/>
                    </a:gs>
                  </a:gsLst>
                  <a:lin ang="5400000" scaled="0"/>
                </a:gradFill>
              </a:rPr>
              <a:t>extracts controller </a:t>
            </a:r>
          </a:p>
          <a:p>
            <a:pPr defTabSz="914099"/>
            <a:r>
              <a:rPr lang="en-US" sz="1400" dirty="0">
                <a:gradFill>
                  <a:gsLst>
                    <a:gs pos="0">
                      <a:srgbClr val="000000"/>
                    </a:gs>
                    <a:gs pos="100000">
                      <a:srgbClr val="000000"/>
                    </a:gs>
                  </a:gsLst>
                  <a:lin ang="5400000" scaled="0"/>
                </a:gradFill>
              </a:rPr>
              <a:t>and action name</a:t>
            </a:r>
          </a:p>
        </p:txBody>
      </p:sp>
      <p:cxnSp>
        <p:nvCxnSpPr>
          <p:cNvPr id="45" name="Straight Arrow Connector 44"/>
          <p:cNvCxnSpPr/>
          <p:nvPr/>
        </p:nvCxnSpPr>
        <p:spPr bwMode="auto">
          <a:xfrm flipV="1">
            <a:off x="7562078" y="1980690"/>
            <a:ext cx="838178" cy="5495"/>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46" name="Straight Arrow Connector 45"/>
          <p:cNvCxnSpPr/>
          <p:nvPr/>
        </p:nvCxnSpPr>
        <p:spPr bwMode="auto">
          <a:xfrm>
            <a:off x="6816080" y="2438412"/>
            <a:ext cx="0" cy="990589"/>
          </a:xfrm>
          <a:prstGeom prst="straightConnector1">
            <a:avLst/>
          </a:prstGeom>
          <a:solidFill>
            <a:srgbClr val="FFFF00"/>
          </a:solidFill>
          <a:ln w="63500" cap="flat" cmpd="sng" algn="ctr">
            <a:solidFill>
              <a:srgbClr val="33CC33"/>
            </a:solidFill>
            <a:prstDash val="solid"/>
            <a:round/>
            <a:headEnd type="arrow" w="med" len="med"/>
            <a:tailEnd type="arrow"/>
          </a:ln>
          <a:effectLst/>
        </p:spPr>
      </p:cxnSp>
      <p:sp>
        <p:nvSpPr>
          <p:cNvPr id="47" name="Rounded Rectangular Callout 46"/>
          <p:cNvSpPr/>
          <p:nvPr/>
        </p:nvSpPr>
        <p:spPr bwMode="auto">
          <a:xfrm>
            <a:off x="2972710" y="4929681"/>
            <a:ext cx="2619235" cy="873302"/>
          </a:xfrm>
          <a:prstGeom prst="wedgeRoundRectCallout">
            <a:avLst>
              <a:gd name="adj1" fmla="val 63991"/>
              <a:gd name="adj2" fmla="val -29765"/>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u="sng" dirty="0">
                <a:gradFill>
                  <a:gsLst>
                    <a:gs pos="0">
                      <a:srgbClr val="000000"/>
                    </a:gs>
                    <a:gs pos="100000">
                      <a:srgbClr val="000000"/>
                    </a:gs>
                  </a:gsLst>
                  <a:lin ang="5400000" scaled="0"/>
                </a:gradFill>
              </a:rPr>
              <a:t>Model</a:t>
            </a:r>
          </a:p>
          <a:p>
            <a:pPr defTabSz="914099"/>
            <a:r>
              <a:rPr lang="en-US" sz="1400" dirty="0">
                <a:gradFill>
                  <a:gsLst>
                    <a:gs pos="0">
                      <a:srgbClr val="000000"/>
                    </a:gs>
                    <a:gs pos="100000">
                      <a:srgbClr val="000000"/>
                    </a:gs>
                  </a:gsLst>
                  <a:lin ang="5400000" scaled="0"/>
                </a:gradFill>
              </a:rPr>
              <a:t>Compute, business and data storage operations</a:t>
            </a:r>
          </a:p>
        </p:txBody>
      </p:sp>
      <p:pic>
        <p:nvPicPr>
          <p:cNvPr id="48" name="Picture 86" descr="BlueUser"/>
          <p:cNvPicPr>
            <a:picLocks noChangeAspect="1" noChangeArrowheads="1"/>
          </p:cNvPicPr>
          <p:nvPr/>
        </p:nvPicPr>
        <p:blipFill>
          <a:blip r:embed="rId3">
            <a:clrChange>
              <a:clrFrom>
                <a:srgbClr val="08369A"/>
              </a:clrFrom>
              <a:clrTo>
                <a:srgbClr val="08369A">
                  <a:alpha val="0"/>
                </a:srgbClr>
              </a:clrTo>
            </a:clrChange>
          </a:blip>
          <a:srcRect/>
          <a:stretch>
            <a:fillRect/>
          </a:stretch>
        </p:blipFill>
        <p:spPr bwMode="auto">
          <a:xfrm>
            <a:off x="2187029" y="1360874"/>
            <a:ext cx="568325" cy="593035"/>
          </a:xfrm>
          <a:prstGeom prst="rect">
            <a:avLst/>
          </a:prstGeom>
          <a:noFill/>
        </p:spPr>
      </p:pic>
      <p:sp>
        <p:nvSpPr>
          <p:cNvPr id="49" name="Rounded Rectangle 48"/>
          <p:cNvSpPr/>
          <p:nvPr/>
        </p:nvSpPr>
        <p:spPr bwMode="auto">
          <a:xfrm>
            <a:off x="6250068" y="4581129"/>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Repositories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50" name="Flowchart: Magnetic Disk 49"/>
          <p:cNvSpPr/>
          <p:nvPr/>
        </p:nvSpPr>
        <p:spPr bwMode="auto">
          <a:xfrm>
            <a:off x="6465232" y="5567784"/>
            <a:ext cx="1152128" cy="648072"/>
          </a:xfrm>
          <a:prstGeom prst="flowChartMagneticDisk">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gradFill>
                  <a:gsLst>
                    <a:gs pos="0">
                      <a:srgbClr val="FFFFFF"/>
                    </a:gs>
                    <a:gs pos="100000">
                      <a:srgbClr val="FFFFFF"/>
                    </a:gs>
                  </a:gsLst>
                  <a:lin ang="5400000" scaled="0"/>
                </a:gradFill>
              </a:rPr>
              <a:t>Data</a:t>
            </a:r>
          </a:p>
        </p:txBody>
      </p:sp>
      <p:sp>
        <p:nvSpPr>
          <p:cNvPr id="51" name="Rounded Rectangle 50"/>
          <p:cNvSpPr/>
          <p:nvPr/>
        </p:nvSpPr>
        <p:spPr bwMode="auto">
          <a:xfrm>
            <a:off x="8261851" y="4581129"/>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dirty="0">
                <a:gradFill>
                  <a:gsLst>
                    <a:gs pos="0">
                      <a:srgbClr val="FFFFFF"/>
                    </a:gs>
                    <a:gs pos="100000">
                      <a:srgbClr val="FFFFFF"/>
                    </a:gs>
                  </a:gsLst>
                  <a:lin ang="5400000" scaled="0"/>
                </a:gradFill>
              </a:rPr>
              <a:t>Services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52" name="Cloud Callout 51"/>
          <p:cNvSpPr/>
          <p:nvPr/>
        </p:nvSpPr>
        <p:spPr bwMode="auto">
          <a:xfrm>
            <a:off x="8184233" y="5516652"/>
            <a:ext cx="1660074" cy="720660"/>
          </a:xfrm>
          <a:prstGeom prst="cloudCallou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a:gradFill>
                  <a:gsLst>
                    <a:gs pos="0">
                      <a:srgbClr val="FFFFFF"/>
                    </a:gs>
                    <a:gs pos="100000">
                      <a:srgbClr val="FFFFFF"/>
                    </a:gs>
                  </a:gsLst>
                  <a:lin ang="5400000" scaled="0"/>
                </a:gradFill>
              </a:rPr>
              <a:t>Internet</a:t>
            </a:r>
          </a:p>
        </p:txBody>
      </p:sp>
      <p:sp>
        <p:nvSpPr>
          <p:cNvPr id="53" name="Rectangle 52"/>
          <p:cNvSpPr/>
          <p:nvPr/>
        </p:nvSpPr>
        <p:spPr bwMode="auto">
          <a:xfrm>
            <a:off x="6023992" y="3429000"/>
            <a:ext cx="4031322" cy="2921000"/>
          </a:xfrm>
          <a:prstGeom prst="rect">
            <a:avLst/>
          </a:prstGeom>
          <a:noFill/>
          <a:ln w="34925">
            <a:solidFill>
              <a:schemeClr val="tx1"/>
            </a:solidFill>
            <a:prstDash val="sysDot"/>
            <a:headEnd type="none" w="med" len="med"/>
            <a:tailEnd type="none" w="med" len="med"/>
          </a:ln>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54" name="Straight Arrow Connector 53"/>
          <p:cNvCxnSpPr/>
          <p:nvPr/>
        </p:nvCxnSpPr>
        <p:spPr bwMode="auto">
          <a:xfrm flipV="1">
            <a:off x="9192344" y="1177548"/>
            <a:ext cx="0" cy="519937"/>
          </a:xfrm>
          <a:prstGeom prst="straightConnector1">
            <a:avLst/>
          </a:prstGeom>
          <a:solidFill>
            <a:srgbClr val="FFFF00"/>
          </a:solidFill>
          <a:ln w="63500" cap="flat" cmpd="sng" algn="ctr">
            <a:solidFill>
              <a:srgbClr val="33CC33"/>
            </a:solidFill>
            <a:prstDash val="solid"/>
            <a:round/>
            <a:headEnd type="none" w="med" len="med"/>
            <a:tailEnd type="none"/>
          </a:ln>
          <a:effectLst/>
        </p:spPr>
      </p:cxnSp>
      <p:sp>
        <p:nvSpPr>
          <p:cNvPr id="55" name="Rectangle 54"/>
          <p:cNvSpPr/>
          <p:nvPr/>
        </p:nvSpPr>
        <p:spPr>
          <a:xfrm>
            <a:off x="7459418" y="1588730"/>
            <a:ext cx="917990" cy="400110"/>
          </a:xfrm>
          <a:prstGeom prst="rect">
            <a:avLst/>
          </a:prstGeom>
        </p:spPr>
        <p:txBody>
          <a:bodyPr wrap="square">
            <a:spAutoFit/>
          </a:bodyPr>
          <a:lstStyle/>
          <a:p>
            <a:r>
              <a:rPr lang="en-US" sz="2000" dirty="0">
                <a:latin typeface="Segoe Print" pitchFamily="2" charset="0"/>
              </a:rPr>
              <a:t>(4) </a:t>
            </a:r>
          </a:p>
        </p:txBody>
      </p:sp>
      <p:sp>
        <p:nvSpPr>
          <p:cNvPr id="56" name="Rectangle 55"/>
          <p:cNvSpPr/>
          <p:nvPr/>
        </p:nvSpPr>
        <p:spPr>
          <a:xfrm>
            <a:off x="9154480" y="1177547"/>
            <a:ext cx="917990" cy="400110"/>
          </a:xfrm>
          <a:prstGeom prst="rect">
            <a:avLst/>
          </a:prstGeom>
        </p:spPr>
        <p:txBody>
          <a:bodyPr wrap="square">
            <a:spAutoFit/>
          </a:bodyPr>
          <a:lstStyle/>
          <a:p>
            <a:r>
              <a:rPr lang="en-US" sz="2000" dirty="0">
                <a:latin typeface="Segoe Print" pitchFamily="2" charset="0"/>
              </a:rPr>
              <a:t>(5) </a:t>
            </a:r>
          </a:p>
        </p:txBody>
      </p:sp>
      <p:cxnSp>
        <p:nvCxnSpPr>
          <p:cNvPr id="57" name="Straight Arrow Connector 56"/>
          <p:cNvCxnSpPr/>
          <p:nvPr/>
        </p:nvCxnSpPr>
        <p:spPr bwMode="auto">
          <a:xfrm flipH="1">
            <a:off x="7031243" y="4245587"/>
            <a:ext cx="243833"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58" name="Straight Arrow Connector 57"/>
          <p:cNvCxnSpPr/>
          <p:nvPr/>
        </p:nvCxnSpPr>
        <p:spPr bwMode="auto">
          <a:xfrm>
            <a:off x="7025094" y="5229200"/>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a:off x="9048329" y="5178648"/>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60" name="Straight Arrow Connector 59"/>
          <p:cNvCxnSpPr/>
          <p:nvPr/>
        </p:nvCxnSpPr>
        <p:spPr bwMode="auto">
          <a:xfrm>
            <a:off x="8472264" y="4245588"/>
            <a:ext cx="314118" cy="335541"/>
          </a:xfrm>
          <a:prstGeom prst="straightConnector1">
            <a:avLst/>
          </a:prstGeom>
          <a:solidFill>
            <a:srgbClr val="FFFF00"/>
          </a:solidFill>
          <a:ln w="38100" cap="flat" cmpd="sng" algn="ctr">
            <a:solidFill>
              <a:schemeClr val="tx1"/>
            </a:solidFill>
            <a:prstDash val="sysDot"/>
            <a:round/>
            <a:headEnd type="none" w="med" len="med"/>
            <a:tailEnd type="arrow"/>
          </a:ln>
          <a:effectLst/>
        </p:spPr>
      </p:cxnSp>
      <p:sp>
        <p:nvSpPr>
          <p:cNvPr id="61" name="Rounded Rectangular Callout 60"/>
          <p:cNvSpPr/>
          <p:nvPr/>
        </p:nvSpPr>
        <p:spPr bwMode="auto">
          <a:xfrm>
            <a:off x="4344479" y="2883244"/>
            <a:ext cx="1534648" cy="588092"/>
          </a:xfrm>
          <a:prstGeom prst="wedgeRoundRectCallout">
            <a:avLst>
              <a:gd name="adj1" fmla="val 58528"/>
              <a:gd name="adj2" fmla="val -139231"/>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dirty="0">
                <a:gradFill>
                  <a:gsLst>
                    <a:gs pos="0">
                      <a:srgbClr val="000000"/>
                    </a:gs>
                    <a:gs pos="100000">
                      <a:srgbClr val="000000"/>
                    </a:gs>
                  </a:gsLst>
                  <a:lin ang="5400000" scaled="0"/>
                </a:gradFill>
              </a:rPr>
              <a:t>Orchestrates operation</a:t>
            </a:r>
          </a:p>
        </p:txBody>
      </p:sp>
      <p:sp>
        <p:nvSpPr>
          <p:cNvPr id="62" name="Rounded Rectangular Callout 61"/>
          <p:cNvSpPr/>
          <p:nvPr/>
        </p:nvSpPr>
        <p:spPr bwMode="auto">
          <a:xfrm>
            <a:off x="8328249" y="2589198"/>
            <a:ext cx="1790955" cy="588092"/>
          </a:xfrm>
          <a:prstGeom prst="wedgeRoundRectCallout">
            <a:avLst>
              <a:gd name="adj1" fmla="val -8732"/>
              <a:gd name="adj2" fmla="val -101186"/>
              <a:gd name="adj3" fmla="val 16667"/>
            </a:avLst>
          </a:prstGeom>
          <a:solidFill>
            <a:schemeClr val="accent3"/>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dirty="0">
                <a:gradFill>
                  <a:gsLst>
                    <a:gs pos="0">
                      <a:srgbClr val="000000"/>
                    </a:gs>
                    <a:gs pos="100000">
                      <a:srgbClr val="000000"/>
                    </a:gs>
                  </a:gsLst>
                  <a:lin ang="5400000" scaled="0"/>
                </a:gradFill>
              </a:rPr>
              <a:t>Template that generates UI</a:t>
            </a:r>
          </a:p>
        </p:txBody>
      </p:sp>
    </p:spTree>
    <p:extLst>
      <p:ext uri="{BB962C8B-B14F-4D97-AF65-F5344CB8AC3E}">
        <p14:creationId xmlns:p14="http://schemas.microsoft.com/office/powerpoint/2010/main" val="12451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6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9"/>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6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animBg="1"/>
      <p:bldP spid="36" grpId="0" animBg="1"/>
      <p:bldP spid="37" grpId="0" animBg="1"/>
      <p:bldP spid="37" grpId="1" animBg="1"/>
      <p:bldP spid="38" grpId="0" animBg="1"/>
      <p:bldP spid="41" grpId="0"/>
      <p:bldP spid="41" grpId="1"/>
      <p:bldP spid="42" grpId="0"/>
      <p:bldP spid="43" grpId="0" animBg="1"/>
      <p:bldP spid="44" grpId="0" animBg="1"/>
      <p:bldP spid="44"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5" grpId="0"/>
      <p:bldP spid="56" grpId="0"/>
      <p:bldP spid="61" grpId="0" animBg="1"/>
      <p:bldP spid="61" grpId="1" animBg="1"/>
      <p:bldP spid="62" grpId="0" animBg="1"/>
      <p:bldP spid="6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Benefits of MVC</a:t>
            </a:r>
          </a:p>
        </p:txBody>
      </p:sp>
      <p:sp>
        <p:nvSpPr>
          <p:cNvPr id="6" name="Rectangle 3"/>
          <p:cNvSpPr txBox="1">
            <a:spLocks noChangeArrowheads="1"/>
          </p:cNvSpPr>
          <p:nvPr/>
        </p:nvSpPr>
        <p:spPr>
          <a:xfrm>
            <a:off x="1924881" y="785200"/>
            <a:ext cx="8382000" cy="4894263"/>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defRPr/>
            </a:pPr>
            <a:r>
              <a:rPr lang="en-US" sz="2800" dirty="0"/>
              <a:t>Separation of Concerns (SoC)</a:t>
            </a:r>
          </a:p>
          <a:p>
            <a:pPr lvl="1">
              <a:spcBef>
                <a:spcPts val="0"/>
              </a:spcBef>
              <a:spcAft>
                <a:spcPts val="600"/>
              </a:spcAft>
              <a:defRPr/>
            </a:pPr>
            <a:r>
              <a:rPr lang="en-US" sz="2400" dirty="0"/>
              <a:t>Each component has single </a:t>
            </a:r>
            <a:r>
              <a:rPr lang="en-US" sz="2400" dirty="0" err="1"/>
              <a:t>responsbility</a:t>
            </a:r>
            <a:endParaRPr lang="en-US" sz="2400" dirty="0"/>
          </a:p>
          <a:p>
            <a:pPr lvl="1">
              <a:spcBef>
                <a:spcPts val="0"/>
              </a:spcBef>
              <a:spcAft>
                <a:spcPts val="600"/>
              </a:spcAft>
              <a:defRPr/>
            </a:pPr>
            <a:r>
              <a:rPr lang="en-US" sz="2400" dirty="0"/>
              <a:t>Built-in support for TDD, dependency injection, mocking and testability</a:t>
            </a:r>
          </a:p>
          <a:p>
            <a:pPr>
              <a:defRPr/>
            </a:pPr>
            <a:r>
              <a:rPr lang="en-US" sz="2800" dirty="0"/>
              <a:t>Performance</a:t>
            </a:r>
          </a:p>
          <a:p>
            <a:pPr lvl="1">
              <a:spcBef>
                <a:spcPts val="0"/>
              </a:spcBef>
              <a:spcAft>
                <a:spcPts val="600"/>
              </a:spcAft>
              <a:defRPr/>
            </a:pPr>
            <a:r>
              <a:rPr lang="en-US" sz="2400" dirty="0"/>
              <a:t>No Page/Control Lifecycle, </a:t>
            </a:r>
            <a:r>
              <a:rPr lang="en-US" sz="2400" dirty="0" err="1"/>
              <a:t>ViewState</a:t>
            </a:r>
            <a:r>
              <a:rPr lang="en-US" sz="2400" dirty="0"/>
              <a:t>, </a:t>
            </a:r>
            <a:r>
              <a:rPr lang="en-US" sz="2400" dirty="0" err="1"/>
              <a:t>PostBacks</a:t>
            </a:r>
            <a:endParaRPr lang="en-US" sz="2400" dirty="0"/>
          </a:p>
          <a:p>
            <a:pPr>
              <a:defRPr/>
            </a:pPr>
            <a:r>
              <a:rPr lang="en-US" sz="2800" dirty="0"/>
              <a:t>Lightweight Views</a:t>
            </a:r>
          </a:p>
          <a:p>
            <a:pPr lvl="1">
              <a:spcBef>
                <a:spcPts val="0"/>
              </a:spcBef>
              <a:spcAft>
                <a:spcPts val="600"/>
              </a:spcAft>
              <a:defRPr/>
            </a:pPr>
            <a:r>
              <a:rPr lang="en-US" sz="2400" dirty="0"/>
              <a:t>Full control over HTML</a:t>
            </a:r>
          </a:p>
          <a:p>
            <a:pPr lvl="1">
              <a:spcBef>
                <a:spcPts val="0"/>
              </a:spcBef>
              <a:spcAft>
                <a:spcPts val="600"/>
              </a:spcAft>
              <a:defRPr/>
            </a:pPr>
            <a:r>
              <a:rPr lang="en-US" sz="2400" dirty="0"/>
              <a:t>No Code-Behind</a:t>
            </a:r>
          </a:p>
          <a:p>
            <a:pPr>
              <a:defRPr/>
            </a:pPr>
            <a:r>
              <a:rPr lang="en-US" sz="2800" dirty="0"/>
              <a:t>Out-of-Band Releases</a:t>
            </a:r>
          </a:p>
          <a:p>
            <a:pPr lvl="1">
              <a:spcBef>
                <a:spcPts val="0"/>
              </a:spcBef>
              <a:spcAft>
                <a:spcPts val="600"/>
              </a:spcAft>
              <a:defRPr/>
            </a:pPr>
            <a:r>
              <a:rPr lang="en-US" sz="2400" dirty="0"/>
              <a:t>Release more frequently</a:t>
            </a:r>
          </a:p>
          <a:p>
            <a:pPr lvl="1">
              <a:spcBef>
                <a:spcPts val="0"/>
              </a:spcBef>
              <a:spcAft>
                <a:spcPts val="600"/>
              </a:spcAft>
              <a:defRPr/>
            </a:pPr>
            <a:r>
              <a:rPr lang="en-US" sz="2400" dirty="0"/>
              <a:t>Source code available</a:t>
            </a:r>
          </a:p>
        </p:txBody>
      </p:sp>
    </p:spTree>
    <p:extLst>
      <p:ext uri="{BB962C8B-B14F-4D97-AF65-F5344CB8AC3E}">
        <p14:creationId xmlns:p14="http://schemas.microsoft.com/office/powerpoint/2010/main" val="38651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626" y="756402"/>
            <a:ext cx="3140201" cy="560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Convention over Configuration</a:t>
            </a:r>
          </a:p>
        </p:txBody>
      </p:sp>
      <p:sp>
        <p:nvSpPr>
          <p:cNvPr id="6" name="Rectangle 3"/>
          <p:cNvSpPr txBox="1">
            <a:spLocks noChangeArrowheads="1"/>
          </p:cNvSpPr>
          <p:nvPr/>
        </p:nvSpPr>
        <p:spPr>
          <a:xfrm>
            <a:off x="1924881" y="904468"/>
            <a:ext cx="8382000" cy="4894263"/>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4"/>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defRPr/>
            </a:pPr>
            <a:r>
              <a:rPr lang="en-US" sz="2400" dirty="0"/>
              <a:t>Dictates that specific things                                                              are found in specific places                                                                 with specific naming                                                         conventions</a:t>
            </a:r>
          </a:p>
          <a:p>
            <a:pPr>
              <a:spcBef>
                <a:spcPts val="0"/>
              </a:spcBef>
              <a:spcAft>
                <a:spcPts val="600"/>
              </a:spcAft>
              <a:defRPr/>
            </a:pPr>
            <a:r>
              <a:rPr lang="en-US" sz="2400" dirty="0"/>
              <a:t>Standardizes and simplifies                                                                                               project structure</a:t>
            </a:r>
          </a:p>
          <a:p>
            <a:pPr>
              <a:spcBef>
                <a:spcPts val="0"/>
              </a:spcBef>
              <a:spcAft>
                <a:spcPts val="600"/>
              </a:spcAft>
              <a:defRPr/>
            </a:pPr>
            <a:r>
              <a:rPr lang="en-US" sz="2400" dirty="0"/>
              <a:t>Increase developer productivity</a:t>
            </a:r>
          </a:p>
          <a:p>
            <a:pPr lvl="2">
              <a:spcBef>
                <a:spcPts val="0"/>
              </a:spcBef>
              <a:spcAft>
                <a:spcPts val="600"/>
              </a:spcAft>
              <a:defRPr/>
            </a:pPr>
            <a:endParaRPr lang="en-US" sz="1600" dirty="0"/>
          </a:p>
          <a:p>
            <a:pPr lvl="1">
              <a:spcBef>
                <a:spcPts val="0"/>
              </a:spcBef>
              <a:spcAft>
                <a:spcPts val="600"/>
              </a:spcAft>
              <a:defRPr/>
            </a:pPr>
            <a:endParaRPr lang="en-US" sz="1800" dirty="0"/>
          </a:p>
          <a:p>
            <a:pPr lvl="1">
              <a:defRPr/>
            </a:pPr>
            <a:endParaRPr lang="en-US" dirty="0"/>
          </a:p>
        </p:txBody>
      </p:sp>
      <p:sp>
        <p:nvSpPr>
          <p:cNvPr id="5" name="Left Arrow 4"/>
          <p:cNvSpPr/>
          <p:nvPr/>
        </p:nvSpPr>
        <p:spPr bwMode="auto">
          <a:xfrm>
            <a:off x="8650900" y="2432561"/>
            <a:ext cx="1524000" cy="533400"/>
          </a:xfrm>
          <a:prstGeom prst="leftArrow">
            <a:avLst/>
          </a:prstGeom>
          <a:solidFill>
            <a:srgbClr val="FFFF00"/>
          </a:solidFill>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chemeClr val="tx1"/>
                </a:solidFill>
                <a:latin typeface="Tahoma" pitchFamily="34" charset="0"/>
              </a:rPr>
              <a:t>Controllers</a:t>
            </a:r>
          </a:p>
        </p:txBody>
      </p:sp>
      <p:sp>
        <p:nvSpPr>
          <p:cNvPr id="7" name="Left Arrow 6"/>
          <p:cNvSpPr/>
          <p:nvPr/>
        </p:nvSpPr>
        <p:spPr bwMode="auto">
          <a:xfrm>
            <a:off x="8650900" y="3132102"/>
            <a:ext cx="1524000" cy="533400"/>
          </a:xfrm>
          <a:prstGeom prst="leftArrow">
            <a:avLst/>
          </a:prstGeom>
          <a:solidFill>
            <a:srgbClr val="FFFF00"/>
          </a:solidFill>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chemeClr val="tx1"/>
                </a:solidFill>
                <a:latin typeface="Tahoma" pitchFamily="34" charset="0"/>
              </a:rPr>
              <a:t>Models</a:t>
            </a:r>
          </a:p>
        </p:txBody>
      </p:sp>
      <p:sp>
        <p:nvSpPr>
          <p:cNvPr id="8" name="Left Arrow 7"/>
          <p:cNvSpPr/>
          <p:nvPr/>
        </p:nvSpPr>
        <p:spPr bwMode="auto">
          <a:xfrm>
            <a:off x="8650900" y="4376231"/>
            <a:ext cx="1524000" cy="533400"/>
          </a:xfrm>
          <a:prstGeom prst="leftArrow">
            <a:avLst/>
          </a:prstGeom>
          <a:solidFill>
            <a:srgbClr val="FFFF00"/>
          </a:solidFill>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a:solidFill>
                  <a:schemeClr val="tx1"/>
                </a:solidFill>
                <a:latin typeface="Tahoma" pitchFamily="34" charset="0"/>
              </a:rPr>
              <a:t>Views</a:t>
            </a:r>
          </a:p>
        </p:txBody>
      </p:sp>
      <p:sp>
        <p:nvSpPr>
          <p:cNvPr id="9" name="Rounded Rectangular Callout 8"/>
          <p:cNvSpPr/>
          <p:nvPr/>
        </p:nvSpPr>
        <p:spPr bwMode="auto">
          <a:xfrm>
            <a:off x="8445873" y="1201465"/>
            <a:ext cx="2030437" cy="434389"/>
          </a:xfrm>
          <a:prstGeom prst="wedgeRoundRectCallout">
            <a:avLst>
              <a:gd name="adj1" fmla="val -63530"/>
              <a:gd name="adj2" fmla="val 18109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Controller Suffix</a:t>
            </a:r>
          </a:p>
        </p:txBody>
      </p:sp>
      <p:sp>
        <p:nvSpPr>
          <p:cNvPr id="10" name="Rounded Rectangular Callout 9"/>
          <p:cNvSpPr/>
          <p:nvPr/>
        </p:nvSpPr>
        <p:spPr bwMode="auto">
          <a:xfrm>
            <a:off x="3139168" y="4814098"/>
            <a:ext cx="2030437" cy="434389"/>
          </a:xfrm>
          <a:prstGeom prst="wedgeRoundRectCallout">
            <a:avLst>
              <a:gd name="adj1" fmla="val 131396"/>
              <a:gd name="adj2" fmla="val 39708"/>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Shared Views</a:t>
            </a:r>
          </a:p>
        </p:txBody>
      </p:sp>
      <p:sp>
        <p:nvSpPr>
          <p:cNvPr id="11" name="Rounded Rectangular Callout 10"/>
          <p:cNvSpPr/>
          <p:nvPr/>
        </p:nvSpPr>
        <p:spPr bwMode="auto">
          <a:xfrm>
            <a:off x="3139167" y="5424554"/>
            <a:ext cx="2030437" cy="621404"/>
          </a:xfrm>
          <a:prstGeom prst="wedgeRoundRectCallout">
            <a:avLst>
              <a:gd name="adj1" fmla="val 155594"/>
              <a:gd name="adj2" fmla="val -17395"/>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Partial views start </a:t>
            </a:r>
          </a:p>
          <a:p>
            <a:pPr algn="l"/>
            <a:r>
              <a:rPr lang="en-US" sz="1600" dirty="0">
                <a:solidFill>
                  <a:srgbClr val="0000FF"/>
                </a:solidFill>
                <a:latin typeface="Segoe Print" pitchFamily="2" charset="0"/>
              </a:rPr>
              <a:t>with underscore</a:t>
            </a:r>
          </a:p>
        </p:txBody>
      </p:sp>
    </p:spTree>
    <p:extLst>
      <p:ext uri="{BB962C8B-B14F-4D97-AF65-F5344CB8AC3E}">
        <p14:creationId xmlns:p14="http://schemas.microsoft.com/office/powerpoint/2010/main" val="20915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MVC Release History</a:t>
            </a:r>
          </a:p>
        </p:txBody>
      </p:sp>
      <p:sp>
        <p:nvSpPr>
          <p:cNvPr id="8" name="Rectangle 7"/>
          <p:cNvSpPr/>
          <p:nvPr/>
        </p:nvSpPr>
        <p:spPr>
          <a:xfrm>
            <a:off x="1701802"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March 2009</a:t>
            </a:r>
          </a:p>
          <a:p>
            <a:pPr algn="ctr"/>
            <a:endParaRPr lang="en-US" sz="1100" b="1" dirty="0"/>
          </a:p>
          <a:p>
            <a:pPr algn="ctr"/>
            <a:r>
              <a:rPr lang="en-US" dirty="0"/>
              <a:t>ASP.NET </a:t>
            </a:r>
          </a:p>
          <a:p>
            <a:pPr algn="ctr"/>
            <a:r>
              <a:rPr lang="en-US" dirty="0"/>
              <a:t>MVC</a:t>
            </a:r>
          </a:p>
        </p:txBody>
      </p:sp>
      <p:sp>
        <p:nvSpPr>
          <p:cNvPr id="9" name="Rectangle 8"/>
          <p:cNvSpPr/>
          <p:nvPr/>
        </p:nvSpPr>
        <p:spPr>
          <a:xfrm>
            <a:off x="3920069"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March 2010</a:t>
            </a:r>
          </a:p>
          <a:p>
            <a:pPr algn="ctr"/>
            <a:endParaRPr lang="en-US" dirty="0"/>
          </a:p>
          <a:p>
            <a:pPr algn="ctr"/>
            <a:r>
              <a:rPr lang="en-US" dirty="0"/>
              <a:t>ASP.NET </a:t>
            </a:r>
          </a:p>
          <a:p>
            <a:pPr algn="ctr"/>
            <a:r>
              <a:rPr lang="en-US" dirty="0"/>
              <a:t>MVC 2</a:t>
            </a:r>
          </a:p>
        </p:txBody>
      </p:sp>
      <p:sp>
        <p:nvSpPr>
          <p:cNvPr id="10" name="Rectangle 9"/>
          <p:cNvSpPr/>
          <p:nvPr/>
        </p:nvSpPr>
        <p:spPr>
          <a:xfrm>
            <a:off x="6138336"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January 2011</a:t>
            </a:r>
          </a:p>
          <a:p>
            <a:pPr algn="ctr"/>
            <a:endParaRPr lang="en-US" dirty="0"/>
          </a:p>
          <a:p>
            <a:pPr algn="ctr"/>
            <a:r>
              <a:rPr lang="en-US" dirty="0"/>
              <a:t>ASP.NET </a:t>
            </a:r>
          </a:p>
          <a:p>
            <a:pPr algn="ctr"/>
            <a:r>
              <a:rPr lang="en-US" dirty="0"/>
              <a:t>MVC 3</a:t>
            </a:r>
          </a:p>
        </p:txBody>
      </p:sp>
      <p:sp>
        <p:nvSpPr>
          <p:cNvPr id="11" name="Rectangle 10"/>
          <p:cNvSpPr/>
          <p:nvPr/>
        </p:nvSpPr>
        <p:spPr>
          <a:xfrm>
            <a:off x="8356603" y="2895597"/>
            <a:ext cx="2065867" cy="15663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August  2012</a:t>
            </a:r>
          </a:p>
          <a:p>
            <a:pPr algn="ctr"/>
            <a:endParaRPr lang="en-US" dirty="0"/>
          </a:p>
          <a:p>
            <a:pPr algn="ctr"/>
            <a:r>
              <a:rPr lang="en-US" dirty="0"/>
              <a:t>ASP.NET </a:t>
            </a:r>
          </a:p>
          <a:p>
            <a:pPr algn="ctr"/>
            <a:r>
              <a:rPr lang="en-US" dirty="0"/>
              <a:t>MVC 4</a:t>
            </a:r>
          </a:p>
        </p:txBody>
      </p:sp>
      <p:sp>
        <p:nvSpPr>
          <p:cNvPr id="12" name="Rectangle 11"/>
          <p:cNvSpPr/>
          <p:nvPr/>
        </p:nvSpPr>
        <p:spPr>
          <a:xfrm>
            <a:off x="6138336" y="4927599"/>
            <a:ext cx="4284133" cy="5249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ASP.NET 4.0 – Core Framework</a:t>
            </a:r>
          </a:p>
        </p:txBody>
      </p:sp>
      <p:sp>
        <p:nvSpPr>
          <p:cNvPr id="13" name="Rectangle 12"/>
          <p:cNvSpPr/>
          <p:nvPr/>
        </p:nvSpPr>
        <p:spPr>
          <a:xfrm>
            <a:off x="1701802"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First Release</a:t>
            </a:r>
          </a:p>
        </p:txBody>
      </p:sp>
      <p:sp>
        <p:nvSpPr>
          <p:cNvPr id="14" name="Rectangle 13"/>
          <p:cNvSpPr/>
          <p:nvPr/>
        </p:nvSpPr>
        <p:spPr>
          <a:xfrm>
            <a:off x="3920067"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Evolutionary Features</a:t>
            </a:r>
          </a:p>
        </p:txBody>
      </p:sp>
      <p:sp>
        <p:nvSpPr>
          <p:cNvPr id="15" name="Rectangle 14"/>
          <p:cNvSpPr/>
          <p:nvPr/>
        </p:nvSpPr>
        <p:spPr>
          <a:xfrm>
            <a:off x="6138336"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Evolutionary Features</a:t>
            </a:r>
          </a:p>
        </p:txBody>
      </p:sp>
      <p:sp>
        <p:nvSpPr>
          <p:cNvPr id="16" name="Rectangle 15"/>
          <p:cNvSpPr/>
          <p:nvPr/>
        </p:nvSpPr>
        <p:spPr>
          <a:xfrm>
            <a:off x="8356602" y="2370667"/>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Evolutionary Features</a:t>
            </a:r>
          </a:p>
        </p:txBody>
      </p:sp>
      <p:sp>
        <p:nvSpPr>
          <p:cNvPr id="19" name="Rectangle 18"/>
          <p:cNvSpPr/>
          <p:nvPr/>
        </p:nvSpPr>
        <p:spPr>
          <a:xfrm>
            <a:off x="8356600" y="1117601"/>
            <a:ext cx="2065867" cy="681567"/>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Mobile Project Templates</a:t>
            </a:r>
          </a:p>
        </p:txBody>
      </p:sp>
      <p:sp>
        <p:nvSpPr>
          <p:cNvPr id="21" name="Rectangle 20"/>
          <p:cNvSpPr/>
          <p:nvPr/>
        </p:nvSpPr>
        <p:spPr>
          <a:xfrm>
            <a:off x="6138336" y="1883834"/>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Razor View Engine</a:t>
            </a:r>
          </a:p>
        </p:txBody>
      </p:sp>
      <p:sp>
        <p:nvSpPr>
          <p:cNvPr id="22" name="Rectangle 21"/>
          <p:cNvSpPr/>
          <p:nvPr/>
        </p:nvSpPr>
        <p:spPr>
          <a:xfrm>
            <a:off x="6138336" y="1117601"/>
            <a:ext cx="2065867" cy="681567"/>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HTML5 Project Template</a:t>
            </a:r>
          </a:p>
        </p:txBody>
      </p:sp>
      <p:sp>
        <p:nvSpPr>
          <p:cNvPr id="23" name="Rectangle 22"/>
          <p:cNvSpPr/>
          <p:nvPr/>
        </p:nvSpPr>
        <p:spPr>
          <a:xfrm>
            <a:off x="8356603" y="1883834"/>
            <a:ext cx="2065867" cy="381000"/>
          </a:xfrm>
          <a:prstGeom prst="rect">
            <a:avLst/>
          </a:prstGeom>
          <a:solidFill>
            <a:srgbClr val="BEBEBE"/>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ASP.NET Web API</a:t>
            </a:r>
          </a:p>
        </p:txBody>
      </p:sp>
      <p:sp>
        <p:nvSpPr>
          <p:cNvPr id="24" name="Rectangle 23"/>
          <p:cNvSpPr/>
          <p:nvPr/>
        </p:nvSpPr>
        <p:spPr>
          <a:xfrm>
            <a:off x="1701801" y="4927599"/>
            <a:ext cx="4284132" cy="524934"/>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ASP.NET 3.5 – Core Framework</a:t>
            </a:r>
          </a:p>
        </p:txBody>
      </p:sp>
    </p:spTree>
    <p:extLst>
      <p:ext uri="{BB962C8B-B14F-4D97-AF65-F5344CB8AC3E}">
        <p14:creationId xmlns:p14="http://schemas.microsoft.com/office/powerpoint/2010/main" val="418064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MVC – Community and 3</a:t>
            </a:r>
            <a:r>
              <a:rPr lang="en-US" baseline="30000" dirty="0"/>
              <a:t>rd</a:t>
            </a:r>
            <a:r>
              <a:rPr lang="en-US" dirty="0"/>
              <a:t> Party Products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701" y="2052891"/>
            <a:ext cx="4294693" cy="336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550" y="1244982"/>
            <a:ext cx="25717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043" y="2052890"/>
            <a:ext cx="4204764" cy="276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8220" y="1198801"/>
            <a:ext cx="2123653"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86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Choosing Between….</a:t>
            </a:r>
          </a:p>
        </p:txBody>
      </p:sp>
      <p:sp>
        <p:nvSpPr>
          <p:cNvPr id="10" name="Oval 9"/>
          <p:cNvSpPr/>
          <p:nvPr/>
        </p:nvSpPr>
        <p:spPr bwMode="auto">
          <a:xfrm>
            <a:off x="2470697" y="2089620"/>
            <a:ext cx="3505201" cy="2939845"/>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11" name="Oval 10"/>
          <p:cNvSpPr/>
          <p:nvPr/>
        </p:nvSpPr>
        <p:spPr bwMode="auto">
          <a:xfrm>
            <a:off x="6486557" y="2089620"/>
            <a:ext cx="3372363" cy="2939845"/>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13" name="TextBox 12"/>
          <p:cNvSpPr txBox="1"/>
          <p:nvPr/>
        </p:nvSpPr>
        <p:spPr>
          <a:xfrm>
            <a:off x="2808737" y="2664806"/>
            <a:ext cx="3175818" cy="1754326"/>
          </a:xfrm>
          <a:prstGeom prst="rect">
            <a:avLst/>
          </a:prstGeom>
          <a:noFill/>
        </p:spPr>
        <p:txBody>
          <a:bodyPr wrap="square" rtlCol="0">
            <a:spAutoFit/>
          </a:bodyPr>
          <a:lstStyle/>
          <a:p>
            <a:pPr defTabSz="914099" fontAlgn="base">
              <a:spcBef>
                <a:spcPct val="0"/>
              </a:spcBef>
              <a:spcAft>
                <a:spcPct val="0"/>
              </a:spcAft>
            </a:pPr>
            <a:r>
              <a:rPr lang="en-US" sz="2200" u="sng" dirty="0">
                <a:solidFill>
                  <a:srgbClr val="000000"/>
                </a:solidFill>
                <a:latin typeface="Calibri" pitchFamily="34" charset="0"/>
                <a:cs typeface="Calibri" pitchFamily="34" charset="0"/>
              </a:rPr>
              <a:t>WebForms</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Control ecosystem</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State management</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Design time support </a:t>
            </a:r>
          </a:p>
          <a:p>
            <a:endParaRPr lang="en-US" sz="2000" dirty="0">
              <a:solidFill>
                <a:srgbClr val="000000"/>
              </a:solidFill>
              <a:latin typeface="Calibri" pitchFamily="34" charset="0"/>
              <a:cs typeface="Calibri" pitchFamily="34" charset="0"/>
            </a:endParaRPr>
          </a:p>
        </p:txBody>
      </p:sp>
      <p:sp>
        <p:nvSpPr>
          <p:cNvPr id="15" name="TextBox 14"/>
          <p:cNvSpPr txBox="1"/>
          <p:nvPr/>
        </p:nvSpPr>
        <p:spPr>
          <a:xfrm>
            <a:off x="6908435" y="2588606"/>
            <a:ext cx="3286148" cy="2123658"/>
          </a:xfrm>
          <a:prstGeom prst="rect">
            <a:avLst/>
          </a:prstGeom>
          <a:noFill/>
        </p:spPr>
        <p:txBody>
          <a:bodyPr wrap="square" rtlCol="0">
            <a:spAutoFit/>
          </a:bodyPr>
          <a:lstStyle/>
          <a:p>
            <a:pPr defTabSz="914099" fontAlgn="base">
              <a:spcBef>
                <a:spcPct val="0"/>
              </a:spcBef>
              <a:spcAft>
                <a:spcPct val="0"/>
              </a:spcAft>
            </a:pPr>
            <a:r>
              <a:rPr lang="en-US" sz="2200" u="sng" dirty="0">
                <a:solidFill>
                  <a:srgbClr val="000000"/>
                </a:solidFill>
                <a:latin typeface="Calibri" pitchFamily="34" charset="0"/>
                <a:cs typeface="Calibri" pitchFamily="34" charset="0"/>
              </a:rPr>
              <a:t>MVC</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Do it yourself</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Stateless</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Separation of concerns</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Testability</a:t>
            </a:r>
          </a:p>
          <a:p>
            <a:pPr defTabSz="914099" fontAlgn="base">
              <a:spcBef>
                <a:spcPct val="0"/>
              </a:spcBef>
              <a:spcAft>
                <a:spcPct val="0"/>
              </a:spcAft>
              <a:buFont typeface="Arial" pitchFamily="34" charset="0"/>
              <a:buChar char="•"/>
            </a:pPr>
            <a:r>
              <a:rPr lang="en-US" sz="2200" dirty="0">
                <a:solidFill>
                  <a:srgbClr val="000000"/>
                </a:solidFill>
                <a:latin typeface="Calibri" pitchFamily="34" charset="0"/>
                <a:cs typeface="Calibri" pitchFamily="34" charset="0"/>
              </a:rPr>
              <a:t> Extensibility++</a:t>
            </a:r>
          </a:p>
        </p:txBody>
      </p:sp>
      <p:sp>
        <p:nvSpPr>
          <p:cNvPr id="16" name="Right Arrow 15"/>
          <p:cNvSpPr/>
          <p:nvPr/>
        </p:nvSpPr>
        <p:spPr bwMode="auto">
          <a:xfrm>
            <a:off x="2438400" y="899915"/>
            <a:ext cx="7315200" cy="1189704"/>
          </a:xfrm>
          <a:prstGeom prst="rightArrow">
            <a:avLst/>
          </a:prstGeom>
          <a:gradFill flip="none" rotWithShape="1">
            <a:gsLst>
              <a:gs pos="0">
                <a:schemeClr val="tx1">
                  <a:alpha val="33000"/>
                </a:schemeClr>
              </a:gs>
              <a:gs pos="64000">
                <a:schemeClr val="accent4"/>
              </a:gs>
            </a:gsLst>
            <a:lin ang="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solidFill>
                  <a:srgbClr val="000000"/>
                </a:solidFill>
                <a:effectLst>
                  <a:outerShdw blurRad="38100" dist="38100" dir="2700000" algn="tl">
                    <a:srgbClr val="000000">
                      <a:alpha val="43137"/>
                    </a:srgbClr>
                  </a:outerShdw>
                </a:effectLst>
                <a:latin typeface="Calibri" pitchFamily="34" charset="0"/>
                <a:cs typeface="Calibri" pitchFamily="34" charset="0"/>
              </a:rPr>
              <a:t>More control over details</a:t>
            </a:r>
          </a:p>
        </p:txBody>
      </p:sp>
      <p:sp>
        <p:nvSpPr>
          <p:cNvPr id="17" name="Left Arrow 16"/>
          <p:cNvSpPr/>
          <p:nvPr/>
        </p:nvSpPr>
        <p:spPr bwMode="auto">
          <a:xfrm>
            <a:off x="2340078" y="5014108"/>
            <a:ext cx="7315200" cy="1188720"/>
          </a:xfrm>
          <a:prstGeom prst="leftArrow">
            <a:avLst/>
          </a:prstGeom>
          <a:gradFill flip="none" rotWithShape="1">
            <a:gsLst>
              <a:gs pos="0">
                <a:schemeClr val="accent2"/>
              </a:gs>
              <a:gs pos="100000">
                <a:schemeClr val="tx1">
                  <a:alpha val="33000"/>
                </a:schemeClr>
              </a:gs>
            </a:gsLst>
            <a:lin ang="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solidFill>
                  <a:srgbClr val="000000"/>
                </a:solidFill>
                <a:effectLst>
                  <a:outerShdw blurRad="38100" dist="38100" dir="2700000" algn="tl">
                    <a:srgbClr val="000000">
                      <a:alpha val="43137"/>
                    </a:srgbClr>
                  </a:outerShdw>
                </a:effectLst>
                <a:latin typeface="Calibri" pitchFamily="34" charset="0"/>
                <a:cs typeface="Calibri" pitchFamily="34" charset="0"/>
              </a:rPr>
              <a:t>Ready-to-use building blocks</a:t>
            </a:r>
          </a:p>
        </p:txBody>
      </p:sp>
    </p:spTree>
    <p:extLst>
      <p:ext uri="{BB962C8B-B14F-4D97-AF65-F5344CB8AC3E}">
        <p14:creationId xmlns:p14="http://schemas.microsoft.com/office/powerpoint/2010/main" val="387003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1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MODEL</a:t>
            </a:r>
            <a:endParaRPr lang="en-US" sz="9600" b="1" dirty="0">
              <a:solidFill>
                <a:srgbClr val="C00000"/>
              </a:solidFill>
            </a:endParaRPr>
          </a:p>
        </p:txBody>
      </p:sp>
    </p:spTree>
    <p:extLst>
      <p:ext uri="{BB962C8B-B14F-4D97-AF65-F5344CB8AC3E}">
        <p14:creationId xmlns:p14="http://schemas.microsoft.com/office/powerpoint/2010/main" val="241539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1D0E-74C9-4CC2-8792-033B69C7A08E}"/>
              </a:ext>
            </a:extLst>
          </p:cNvPr>
          <p:cNvSpPr>
            <a:spLocks noGrp="1"/>
          </p:cNvSpPr>
          <p:nvPr>
            <p:ph type="title"/>
          </p:nvPr>
        </p:nvSpPr>
        <p:spPr>
          <a:xfrm>
            <a:off x="838200" y="-1065320"/>
            <a:ext cx="10515600" cy="1325563"/>
          </a:xfrm>
        </p:spPr>
        <p:txBody>
          <a:bodyPr/>
          <a:lstStyle/>
          <a:p>
            <a:r>
              <a:rPr lang="en-US" dirty="0"/>
              <a:t>Grumpy Old Man</a:t>
            </a:r>
          </a:p>
        </p:txBody>
      </p:sp>
      <p:pic>
        <p:nvPicPr>
          <p:cNvPr id="4" name="Picture 3">
            <a:extLst>
              <a:ext uri="{FF2B5EF4-FFF2-40B4-BE49-F238E27FC236}">
                <a16:creationId xmlns:a16="http://schemas.microsoft.com/office/drawing/2014/main" id="{BB4CC252-CC2F-45B7-8C84-4666DFCCD97B}"/>
              </a:ext>
            </a:extLst>
          </p:cNvPr>
          <p:cNvPicPr>
            <a:picLocks noChangeAspect="1"/>
          </p:cNvPicPr>
          <p:nvPr/>
        </p:nvPicPr>
        <p:blipFill>
          <a:blip r:embed="rId2"/>
          <a:stretch>
            <a:fillRect/>
          </a:stretch>
        </p:blipFill>
        <p:spPr>
          <a:xfrm>
            <a:off x="2847521" y="313890"/>
            <a:ext cx="6496957" cy="6230219"/>
          </a:xfrm>
          <a:prstGeom prst="rect">
            <a:avLst/>
          </a:prstGeom>
        </p:spPr>
      </p:pic>
    </p:spTree>
    <p:extLst>
      <p:ext uri="{BB962C8B-B14F-4D97-AF65-F5344CB8AC3E}">
        <p14:creationId xmlns:p14="http://schemas.microsoft.com/office/powerpoint/2010/main" val="2610178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942415"/>
            <a:ext cx="8648640" cy="6540252"/>
          </a:xfrm>
          <a:prstGeom prst="rect">
            <a:avLst/>
          </a:prstGeom>
        </p:spPr>
        <p:txBody>
          <a:bodyPr/>
          <a:lstStyle/>
          <a:p>
            <a:r>
              <a:rPr lang="en-US" sz="2400" dirty="0">
                <a:solidFill>
                  <a:srgbClr val="C00000"/>
                </a:solidFill>
                <a:latin typeface="Segoe Print" pitchFamily="2" charset="0"/>
                <a:cs typeface="Arial"/>
              </a:rPr>
              <a:t>Overloaded term </a:t>
            </a:r>
            <a:r>
              <a:rPr lang="en-US" sz="2400" dirty="0">
                <a:cs typeface="Arial"/>
              </a:rPr>
              <a:t>-- refers to…</a:t>
            </a:r>
          </a:p>
          <a:p>
            <a:pPr lvl="1"/>
            <a:r>
              <a:rPr lang="en-US" sz="2200" dirty="0">
                <a:cs typeface="Arial"/>
              </a:rPr>
              <a:t>(1) The </a:t>
            </a:r>
            <a:r>
              <a:rPr lang="en-US" sz="2200" dirty="0">
                <a:solidFill>
                  <a:srgbClr val="C00000"/>
                </a:solidFill>
                <a:latin typeface="Segoe Print" pitchFamily="2" charset="0"/>
                <a:cs typeface="Arial"/>
              </a:rPr>
              <a:t>Service Layers </a:t>
            </a:r>
            <a:r>
              <a:rPr lang="en-US" sz="2200" dirty="0">
                <a:cs typeface="Arial"/>
              </a:rPr>
              <a:t>(BAL, DAL, DB) that provide compute,</a:t>
            </a:r>
          </a:p>
          <a:p>
            <a:pPr marL="274320" lvl="1" indent="0">
              <a:buNone/>
            </a:pPr>
            <a:r>
              <a:rPr lang="en-US" sz="2200" dirty="0">
                <a:cs typeface="Arial"/>
              </a:rPr>
              <a:t>         business and data storage operations</a:t>
            </a:r>
          </a:p>
          <a:p>
            <a:pPr lvl="1"/>
            <a:r>
              <a:rPr lang="en-US" sz="2200" dirty="0">
                <a:cs typeface="Arial"/>
              </a:rPr>
              <a:t>(2) </a:t>
            </a:r>
            <a:r>
              <a:rPr lang="en-US" sz="2200" dirty="0">
                <a:solidFill>
                  <a:srgbClr val="C00000"/>
                </a:solidFill>
                <a:latin typeface="Segoe Print" pitchFamily="2" charset="0"/>
                <a:cs typeface="Arial"/>
              </a:rPr>
              <a:t>Domain data object </a:t>
            </a:r>
            <a:r>
              <a:rPr lang="en-US" sz="2200" dirty="0">
                <a:cs typeface="Arial"/>
              </a:rPr>
              <a:t>returned from operation and passed   </a:t>
            </a:r>
          </a:p>
          <a:p>
            <a:pPr marL="274320" lvl="1" indent="0">
              <a:buNone/>
            </a:pPr>
            <a:r>
              <a:rPr lang="en-US" sz="2200" dirty="0">
                <a:cs typeface="Arial"/>
              </a:rPr>
              <a:t>         to View (presentation model)</a:t>
            </a:r>
          </a:p>
          <a:p>
            <a:pPr marL="0" indent="0">
              <a:buNone/>
            </a:pPr>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35" name="Rectangle 34"/>
          <p:cNvSpPr/>
          <p:nvPr/>
        </p:nvSpPr>
        <p:spPr bwMode="auto">
          <a:xfrm>
            <a:off x="6396906" y="2907413"/>
            <a:ext cx="4112068" cy="3304544"/>
          </a:xfrm>
          <a:prstGeom prst="rect">
            <a:avLst/>
          </a:prstGeom>
          <a:solidFill>
            <a:srgbClr val="F9FBA5"/>
          </a:solidFill>
          <a:ln w="34925">
            <a:solidFill>
              <a:schemeClr val="tx1"/>
            </a:solidFill>
            <a:prstDash val="sysDot"/>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normAutofit fontScale="90000"/>
          </a:bodyPr>
          <a:lstStyle/>
          <a:p>
            <a:r>
              <a:rPr lang="en-US" dirty="0"/>
              <a:t>What is the Model?</a:t>
            </a:r>
          </a:p>
        </p:txBody>
      </p:sp>
      <p:sp>
        <p:nvSpPr>
          <p:cNvPr id="6" name="Rounded Rectangle 5"/>
          <p:cNvSpPr/>
          <p:nvPr/>
        </p:nvSpPr>
        <p:spPr bwMode="auto">
          <a:xfrm>
            <a:off x="2715886" y="3588999"/>
            <a:ext cx="1188719" cy="57464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a:p>
            <a:pPr eaLnBrk="0" fontAlgn="base" hangingPunct="0">
              <a:spcBef>
                <a:spcPct val="0"/>
              </a:spcBef>
              <a:spcAft>
                <a:spcPct val="0"/>
              </a:spcAft>
            </a:pPr>
            <a:endParaRPr lang="en-US" sz="2000" dirty="0">
              <a:solidFill>
                <a:schemeClr val="bg1"/>
              </a:solidFill>
              <a:latin typeface="Arial" charset="0"/>
            </a:endParaRPr>
          </a:p>
          <a:p>
            <a:pPr eaLnBrk="0" fontAlgn="base" hangingPunct="0">
              <a:spcBef>
                <a:spcPct val="0"/>
              </a:spcBef>
              <a:spcAft>
                <a:spcPct val="0"/>
              </a:spcAft>
            </a:pPr>
            <a:endParaRPr lang="en-US" dirty="0">
              <a:latin typeface="Arial" charset="0"/>
            </a:endParaRPr>
          </a:p>
          <a:p>
            <a:pPr algn="ctr" eaLnBrk="0" fontAlgn="base" hangingPunct="0">
              <a:spcBef>
                <a:spcPct val="0"/>
              </a:spcBef>
              <a:spcAft>
                <a:spcPct val="0"/>
              </a:spcAft>
            </a:pPr>
            <a:r>
              <a:rPr lang="en-US" sz="1600" b="1" dirty="0">
                <a:solidFill>
                  <a:srgbClr val="000000"/>
                </a:solidFill>
                <a:latin typeface="Arial" charset="0"/>
              </a:rPr>
              <a:t>Controller</a:t>
            </a: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214" y="4413559"/>
            <a:ext cx="621316" cy="699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bwMode="auto">
          <a:xfrm flipV="1">
            <a:off x="2209713" y="3888045"/>
            <a:ext cx="476354" cy="812358"/>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26" name="Straight Arrow Connector 25"/>
          <p:cNvCxnSpPr/>
          <p:nvPr/>
        </p:nvCxnSpPr>
        <p:spPr bwMode="auto">
          <a:xfrm>
            <a:off x="3904603" y="3731050"/>
            <a:ext cx="2478414" cy="0"/>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39" name="Rectangle 38"/>
          <p:cNvSpPr/>
          <p:nvPr/>
        </p:nvSpPr>
        <p:spPr bwMode="auto">
          <a:xfrm>
            <a:off x="4525289" y="3838351"/>
            <a:ext cx="1140295" cy="406179"/>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Data</a:t>
            </a:r>
          </a:p>
        </p:txBody>
      </p:sp>
      <p:cxnSp>
        <p:nvCxnSpPr>
          <p:cNvPr id="41" name="Straight Arrow Connector 40"/>
          <p:cNvCxnSpPr>
            <a:endCxn id="39" idx="3"/>
          </p:cNvCxnSpPr>
          <p:nvPr/>
        </p:nvCxnSpPr>
        <p:spPr bwMode="auto">
          <a:xfrm flipH="1">
            <a:off x="5665583" y="4041440"/>
            <a:ext cx="662116" cy="0"/>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2" name="Straight Arrow Connector 41"/>
          <p:cNvCxnSpPr>
            <a:stCxn id="39" idx="1"/>
          </p:cNvCxnSpPr>
          <p:nvPr/>
        </p:nvCxnSpPr>
        <p:spPr bwMode="auto">
          <a:xfrm flipH="1" flipV="1">
            <a:off x="3889818" y="4041440"/>
            <a:ext cx="635471" cy="1"/>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30" name="Rounded Rectangle 29"/>
          <p:cNvSpPr/>
          <p:nvPr/>
        </p:nvSpPr>
        <p:spPr bwMode="auto">
          <a:xfrm>
            <a:off x="7550754" y="3363869"/>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b="1" dirty="0">
                <a:gradFill>
                  <a:gsLst>
                    <a:gs pos="0">
                      <a:srgbClr val="FFFFFF"/>
                    </a:gs>
                    <a:gs pos="100000">
                      <a:srgbClr val="FFFFFF"/>
                    </a:gs>
                  </a:gsLst>
                  <a:lin ang="5400000" scaled="0"/>
                </a:gradFill>
              </a:rPr>
              <a:t>Service Layer</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1" name="Rounded Rectangle 30"/>
          <p:cNvSpPr/>
          <p:nvPr/>
        </p:nvSpPr>
        <p:spPr bwMode="auto">
          <a:xfrm>
            <a:off x="6622982" y="4299973"/>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b="1" dirty="0">
                <a:gradFill>
                  <a:gsLst>
                    <a:gs pos="0">
                      <a:srgbClr val="FFFFFF"/>
                    </a:gs>
                    <a:gs pos="100000">
                      <a:srgbClr val="FFFFFF"/>
                    </a:gs>
                  </a:gsLst>
                  <a:lin ang="5400000" scaled="0"/>
                </a:gradFill>
              </a:rPr>
              <a:t>Repositories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2" name="Flowchart: Magnetic Disk 31"/>
          <p:cNvSpPr/>
          <p:nvPr/>
        </p:nvSpPr>
        <p:spPr bwMode="auto">
          <a:xfrm>
            <a:off x="6816238" y="5275647"/>
            <a:ext cx="1152128" cy="648072"/>
          </a:xfrm>
          <a:prstGeom prst="flowChartMagneticDisk">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Data</a:t>
            </a:r>
          </a:p>
        </p:txBody>
      </p:sp>
      <p:sp>
        <p:nvSpPr>
          <p:cNvPr id="33" name="Rounded Rectangle 32"/>
          <p:cNvSpPr/>
          <p:nvPr/>
        </p:nvSpPr>
        <p:spPr bwMode="auto">
          <a:xfrm>
            <a:off x="8634765" y="4299973"/>
            <a:ext cx="1582456" cy="600563"/>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a:p>
            <a:pPr algn="ctr" defTabSz="914099"/>
            <a:r>
              <a:rPr lang="en-US" sz="1600" b="1" dirty="0">
                <a:gradFill>
                  <a:gsLst>
                    <a:gs pos="0">
                      <a:srgbClr val="FFFFFF"/>
                    </a:gs>
                    <a:gs pos="100000">
                      <a:srgbClr val="FFFFFF"/>
                    </a:gs>
                  </a:gsLst>
                  <a:lin ang="5400000" scaled="0"/>
                </a:gradFill>
              </a:rPr>
              <a:t>Services</a:t>
            </a:r>
          </a:p>
          <a:p>
            <a:pPr defTabSz="914099"/>
            <a:endParaRPr lang="en-US" sz="2200" dirty="0">
              <a:gradFill>
                <a:gsLst>
                  <a:gs pos="0">
                    <a:srgbClr val="FFFFFF"/>
                  </a:gs>
                  <a:gs pos="100000">
                    <a:srgbClr val="FFFFFF"/>
                  </a:gs>
                </a:gsLst>
                <a:lin ang="5400000" scaled="0"/>
              </a:gradFill>
            </a:endParaRPr>
          </a:p>
          <a:p>
            <a:pPr defTabSz="914099"/>
            <a:endParaRPr lang="en-US" sz="2200" dirty="0">
              <a:gradFill>
                <a:gsLst>
                  <a:gs pos="0">
                    <a:srgbClr val="FFFFFF"/>
                  </a:gs>
                  <a:gs pos="100000">
                    <a:srgbClr val="FFFFFF"/>
                  </a:gs>
                </a:gsLst>
                <a:lin ang="5400000" scaled="0"/>
              </a:gradFill>
            </a:endParaRPr>
          </a:p>
        </p:txBody>
      </p:sp>
      <p:sp>
        <p:nvSpPr>
          <p:cNvPr id="34" name="Cloud Callout 33"/>
          <p:cNvSpPr/>
          <p:nvPr/>
        </p:nvSpPr>
        <p:spPr bwMode="auto">
          <a:xfrm>
            <a:off x="8557147" y="5235496"/>
            <a:ext cx="1660074" cy="720660"/>
          </a:xfrm>
          <a:prstGeom prst="cloudCallou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Internet</a:t>
            </a:r>
          </a:p>
        </p:txBody>
      </p:sp>
      <p:cxnSp>
        <p:nvCxnSpPr>
          <p:cNvPr id="36" name="Straight Arrow Connector 35"/>
          <p:cNvCxnSpPr/>
          <p:nvPr/>
        </p:nvCxnSpPr>
        <p:spPr bwMode="auto">
          <a:xfrm flipH="1">
            <a:off x="7404157" y="3964431"/>
            <a:ext cx="243833"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a:off x="7398008" y="4948044"/>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38" name="Straight Arrow Connector 37"/>
          <p:cNvCxnSpPr/>
          <p:nvPr/>
        </p:nvCxnSpPr>
        <p:spPr bwMode="auto">
          <a:xfrm>
            <a:off x="9421243" y="4917370"/>
            <a:ext cx="1" cy="33858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40" name="Straight Arrow Connector 39"/>
          <p:cNvCxnSpPr/>
          <p:nvPr/>
        </p:nvCxnSpPr>
        <p:spPr bwMode="auto">
          <a:xfrm>
            <a:off x="8845178" y="3964432"/>
            <a:ext cx="314118" cy="335541"/>
          </a:xfrm>
          <a:prstGeom prst="straightConnector1">
            <a:avLst/>
          </a:prstGeom>
          <a:solidFill>
            <a:srgbClr val="FFFF00"/>
          </a:solidFill>
          <a:ln w="38100" cap="flat" cmpd="sng" algn="ctr">
            <a:solidFill>
              <a:schemeClr val="tx1"/>
            </a:solidFill>
            <a:prstDash val="sysDot"/>
            <a:round/>
            <a:headEnd type="none" w="med" len="med"/>
            <a:tailEnd type="arrow"/>
          </a:ln>
          <a:effectLst/>
        </p:spPr>
      </p:cxnSp>
      <p:sp>
        <p:nvSpPr>
          <p:cNvPr id="43" name="Rounded Rectangle 42"/>
          <p:cNvSpPr/>
          <p:nvPr/>
        </p:nvSpPr>
        <p:spPr bwMode="auto">
          <a:xfrm>
            <a:off x="2715885" y="5403066"/>
            <a:ext cx="1188719" cy="57464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1600" b="1" dirty="0">
              <a:solidFill>
                <a:srgbClr val="000000"/>
              </a:solidFill>
              <a:latin typeface="Arial" charset="0"/>
            </a:endParaRPr>
          </a:p>
          <a:p>
            <a:pPr algn="ctr" eaLnBrk="0" fontAlgn="base" hangingPunct="0">
              <a:spcBef>
                <a:spcPct val="0"/>
              </a:spcBef>
              <a:spcAft>
                <a:spcPct val="0"/>
              </a:spcAft>
            </a:pPr>
            <a:r>
              <a:rPr lang="en-US" sz="1600" b="1" dirty="0">
                <a:solidFill>
                  <a:srgbClr val="000000"/>
                </a:solidFill>
                <a:latin typeface="Arial" charset="0"/>
              </a:rPr>
              <a:t>V</a:t>
            </a:r>
            <a:r>
              <a:rPr lang="en-US" sz="1600" b="1" dirty="0">
                <a:solidFill>
                  <a:srgbClr val="000000"/>
                </a:solidFill>
              </a:rPr>
              <a:t>iew</a:t>
            </a:r>
          </a:p>
          <a:p>
            <a:pPr eaLnBrk="0" fontAlgn="base" hangingPunct="0">
              <a:spcBef>
                <a:spcPct val="0"/>
              </a:spcBef>
              <a:spcAft>
                <a:spcPct val="0"/>
              </a:spcAft>
            </a:pPr>
            <a:endParaRPr lang="en-US" sz="1600" b="1" dirty="0">
              <a:solidFill>
                <a:srgbClr val="000000"/>
              </a:solidFill>
              <a:latin typeface="Arial" charset="0"/>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endParaRPr>
          </a:p>
        </p:txBody>
      </p:sp>
      <p:cxnSp>
        <p:nvCxnSpPr>
          <p:cNvPr id="44" name="Straight Arrow Connector 43"/>
          <p:cNvCxnSpPr/>
          <p:nvPr/>
        </p:nvCxnSpPr>
        <p:spPr bwMode="auto">
          <a:xfrm>
            <a:off x="3320076" y="4175368"/>
            <a:ext cx="0" cy="458143"/>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7" name="Straight Arrow Connector 46"/>
          <p:cNvCxnSpPr/>
          <p:nvPr/>
        </p:nvCxnSpPr>
        <p:spPr bwMode="auto">
          <a:xfrm>
            <a:off x="3319594" y="4953722"/>
            <a:ext cx="0" cy="458143"/>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8" name="Straight Arrow Connector 47"/>
          <p:cNvCxnSpPr/>
          <p:nvPr/>
        </p:nvCxnSpPr>
        <p:spPr bwMode="auto">
          <a:xfrm flipH="1" flipV="1">
            <a:off x="2128695" y="5067717"/>
            <a:ext cx="587191" cy="668866"/>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46" name="Rectangle 45"/>
          <p:cNvSpPr/>
          <p:nvPr/>
        </p:nvSpPr>
        <p:spPr bwMode="auto">
          <a:xfrm>
            <a:off x="2749523" y="4577152"/>
            <a:ext cx="1140295" cy="406179"/>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b="1" dirty="0">
                <a:gradFill>
                  <a:gsLst>
                    <a:gs pos="0">
                      <a:srgbClr val="FFFFFF"/>
                    </a:gs>
                    <a:gs pos="100000">
                      <a:srgbClr val="FFFFFF"/>
                    </a:gs>
                  </a:gsLst>
                  <a:lin ang="5400000" scaled="0"/>
                </a:gradFill>
              </a:rPr>
              <a:t>Data</a:t>
            </a:r>
          </a:p>
        </p:txBody>
      </p:sp>
      <p:sp>
        <p:nvSpPr>
          <p:cNvPr id="12" name="Rectangular Callout 11"/>
          <p:cNvSpPr/>
          <p:nvPr/>
        </p:nvSpPr>
        <p:spPr>
          <a:xfrm>
            <a:off x="4402590" y="5067717"/>
            <a:ext cx="1802411" cy="1146086"/>
          </a:xfrm>
          <a:prstGeom prst="wedgeRectCallout">
            <a:avLst>
              <a:gd name="adj1" fmla="val -71441"/>
              <a:gd name="adj2" fmla="val -79333"/>
            </a:avLst>
          </a:prstGeom>
          <a:solidFill>
            <a:srgbClr val="F9FBA5"/>
          </a:solidFill>
          <a:ln w="34925" cmpd="sng">
            <a:solidFill>
              <a:schemeClr val="tx1"/>
            </a:solidFill>
            <a:prstDash val="sysDot"/>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b="1" dirty="0">
                <a:solidFill>
                  <a:srgbClr val="000000"/>
                </a:solidFill>
              </a:rPr>
              <a:t>Model Object</a:t>
            </a:r>
          </a:p>
          <a:p>
            <a:pPr algn="ctr" defTabSz="914099" fontAlgn="base">
              <a:spcBef>
                <a:spcPct val="0"/>
              </a:spcBef>
              <a:spcAft>
                <a:spcPct val="0"/>
              </a:spcAft>
            </a:pPr>
            <a:r>
              <a:rPr lang="en-US" sz="1600">
                <a:solidFill>
                  <a:srgbClr val="000000"/>
                </a:solidFill>
              </a:rPr>
              <a:t>Presentation </a:t>
            </a:r>
            <a:r>
              <a:rPr lang="en-US" sz="1600" dirty="0">
                <a:solidFill>
                  <a:srgbClr val="000000"/>
                </a:solidFill>
              </a:rPr>
              <a:t>Model</a:t>
            </a:r>
          </a:p>
        </p:txBody>
      </p:sp>
      <p:sp>
        <p:nvSpPr>
          <p:cNvPr id="3" name="Rectangle 2"/>
          <p:cNvSpPr/>
          <p:nvPr/>
        </p:nvSpPr>
        <p:spPr>
          <a:xfrm>
            <a:off x="6412834" y="2957108"/>
            <a:ext cx="4096140" cy="369332"/>
          </a:xfrm>
          <a:prstGeom prst="rect">
            <a:avLst/>
          </a:prstGeom>
        </p:spPr>
        <p:txBody>
          <a:bodyPr wrap="square">
            <a:spAutoFit/>
          </a:bodyPr>
          <a:lstStyle/>
          <a:p>
            <a:pPr algn="ctr"/>
            <a:r>
              <a:rPr lang="en-US" b="1" dirty="0">
                <a:solidFill>
                  <a:srgbClr val="000000"/>
                </a:solidFill>
                <a:cs typeface="Arial"/>
              </a:rPr>
              <a:t>Model Layer</a:t>
            </a:r>
            <a:endParaRPr lang="en-US" b="1" dirty="0">
              <a:solidFill>
                <a:srgbClr val="000000"/>
              </a:solidFill>
            </a:endParaRPr>
          </a:p>
        </p:txBody>
      </p:sp>
    </p:spTree>
    <p:extLst>
      <p:ext uri="{BB962C8B-B14F-4D97-AF65-F5344CB8AC3E}">
        <p14:creationId xmlns:p14="http://schemas.microsoft.com/office/powerpoint/2010/main" val="339029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977585"/>
            <a:ext cx="8648640" cy="7879080"/>
          </a:xfrm>
          <a:prstGeom prst="rect">
            <a:avLst/>
          </a:prstGeom>
        </p:spPr>
        <p:txBody>
          <a:bodyPr/>
          <a:lstStyle/>
          <a:p>
            <a:r>
              <a:rPr lang="en-US" sz="2400" dirty="0">
                <a:cs typeface="Arial"/>
              </a:rPr>
              <a:t>Recommend approach for injecting data into View</a:t>
            </a:r>
          </a:p>
          <a:p>
            <a:r>
              <a:rPr lang="en-US" sz="2400" dirty="0">
                <a:cs typeface="Arial"/>
              </a:rPr>
              <a:t>Simple .NET (POCO) class (state only)</a:t>
            </a:r>
          </a:p>
          <a:p>
            <a:pPr lvl="1"/>
            <a:r>
              <a:rPr lang="en-US" dirty="0">
                <a:cs typeface="Arial"/>
              </a:rPr>
              <a:t>Map data class to ViewModel class</a:t>
            </a:r>
          </a:p>
          <a:p>
            <a:pPr lvl="1"/>
            <a:r>
              <a:rPr lang="en-US" dirty="0">
                <a:cs typeface="Arial"/>
              </a:rPr>
              <a:t>Decorate ViewModel with validation/display attributes</a:t>
            </a:r>
          </a:p>
          <a:p>
            <a:r>
              <a:rPr lang="en-US" sz="2400" dirty="0">
                <a:cs typeface="Arial"/>
              </a:rPr>
              <a:t>Provides layer of indirection – </a:t>
            </a:r>
          </a:p>
          <a:p>
            <a:pPr lvl="2"/>
            <a:r>
              <a:rPr lang="en-US" dirty="0">
                <a:cs typeface="Arial"/>
              </a:rPr>
              <a:t>View not tightly-coupled to service layer</a:t>
            </a:r>
          </a:p>
          <a:p>
            <a:pPr lvl="2"/>
            <a:r>
              <a:rPr lang="en-US" dirty="0">
                <a:cs typeface="Arial"/>
              </a:rPr>
              <a:t>Each can grow independently</a:t>
            </a:r>
          </a:p>
          <a:p>
            <a:pPr lvl="2"/>
            <a:r>
              <a:rPr lang="en-US" dirty="0">
                <a:cs typeface="Arial"/>
              </a:rPr>
              <a:t>Names and types can be different</a:t>
            </a:r>
          </a:p>
          <a:p>
            <a:pPr marL="274320" lvl="1"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2" name="Title 1"/>
          <p:cNvSpPr>
            <a:spLocks noGrp="1"/>
          </p:cNvSpPr>
          <p:nvPr>
            <p:ph type="title"/>
          </p:nvPr>
        </p:nvSpPr>
        <p:spPr/>
        <p:txBody>
          <a:bodyPr>
            <a:normAutofit fontScale="90000"/>
          </a:bodyPr>
          <a:lstStyle/>
          <a:p>
            <a:r>
              <a:rPr lang="en-US" dirty="0"/>
              <a:t>View Models</a:t>
            </a:r>
          </a:p>
        </p:txBody>
      </p:sp>
      <p:sp>
        <p:nvSpPr>
          <p:cNvPr id="30" name="Rounded Rectangular Callout 29"/>
          <p:cNvSpPr/>
          <p:nvPr/>
        </p:nvSpPr>
        <p:spPr bwMode="auto">
          <a:xfrm>
            <a:off x="8674332" y="1411996"/>
            <a:ext cx="1603043" cy="980827"/>
          </a:xfrm>
          <a:prstGeom prst="wedgeRoundRectCallout">
            <a:avLst>
              <a:gd name="adj1" fmla="val -49802"/>
              <a:gd name="adj2" fmla="val -21093"/>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Contrast with </a:t>
            </a:r>
          </a:p>
          <a:p>
            <a:pPr algn="l"/>
            <a:r>
              <a:rPr lang="en-US" sz="1400" dirty="0">
                <a:solidFill>
                  <a:srgbClr val="0000FF"/>
                </a:solidFill>
                <a:latin typeface="Segoe Print" pitchFamily="2" charset="0"/>
              </a:rPr>
              <a:t>ViewModel in</a:t>
            </a:r>
          </a:p>
          <a:p>
            <a:pPr algn="l"/>
            <a:r>
              <a:rPr lang="en-US" sz="1400" dirty="0">
                <a:solidFill>
                  <a:srgbClr val="0000FF"/>
                </a:solidFill>
                <a:latin typeface="Segoe Print" pitchFamily="2" charset="0"/>
              </a:rPr>
              <a:t>MVVM</a:t>
            </a:r>
          </a:p>
        </p:txBody>
      </p:sp>
      <p:sp>
        <p:nvSpPr>
          <p:cNvPr id="26" name="Rectangle 25"/>
          <p:cNvSpPr/>
          <p:nvPr/>
        </p:nvSpPr>
        <p:spPr bwMode="auto">
          <a:xfrm>
            <a:off x="2403228" y="4787015"/>
            <a:ext cx="2520463" cy="1308982"/>
          </a:xfrm>
          <a:prstGeom prst="rect">
            <a:avLst/>
          </a:prstGeom>
          <a:solidFill>
            <a:srgbClr val="8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r>
              <a:rPr lang="en-US" sz="1400" dirty="0"/>
              <a:t>public class </a:t>
            </a:r>
            <a:r>
              <a:rPr lang="en-US" sz="1400" dirty="0" err="1"/>
              <a:t>CustomerEntity</a:t>
            </a:r>
            <a:endParaRPr lang="en-US" sz="1400" dirty="0"/>
          </a:p>
          <a:p>
            <a:r>
              <a:rPr lang="en-US" sz="1400" dirty="0"/>
              <a:t>{</a:t>
            </a:r>
          </a:p>
          <a:p>
            <a:r>
              <a:rPr lang="en-US" sz="1400" dirty="0"/>
              <a:t>      // Contains 8 data items	</a:t>
            </a:r>
          </a:p>
          <a:p>
            <a:r>
              <a:rPr lang="en-US" sz="1400" dirty="0"/>
              <a:t>}</a:t>
            </a:r>
            <a:endParaRPr lang="en-US" sz="14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Rectangle 30"/>
          <p:cNvSpPr/>
          <p:nvPr/>
        </p:nvSpPr>
        <p:spPr bwMode="auto">
          <a:xfrm>
            <a:off x="6746106" y="4868074"/>
            <a:ext cx="2894016" cy="980736"/>
          </a:xfrm>
          <a:prstGeom prst="rect">
            <a:avLst/>
          </a:prstGeom>
          <a:solidFill>
            <a:srgbClr val="8000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r>
              <a:rPr lang="en-US" sz="1400" dirty="0"/>
              <a:t>public class </a:t>
            </a:r>
            <a:r>
              <a:rPr lang="en-US" sz="1400" dirty="0" err="1"/>
              <a:t>CustomerViewModel</a:t>
            </a:r>
            <a:endParaRPr lang="en-US" sz="1400" dirty="0"/>
          </a:p>
          <a:p>
            <a:r>
              <a:rPr lang="en-US" sz="1400" dirty="0"/>
              <a:t>{</a:t>
            </a:r>
          </a:p>
          <a:p>
            <a:r>
              <a:rPr lang="en-US" sz="1400" dirty="0"/>
              <a:t>      // Contain 5 data items</a:t>
            </a:r>
          </a:p>
          <a:p>
            <a:r>
              <a:rPr lang="en-US" sz="1400" dirty="0"/>
              <a:t>}</a:t>
            </a:r>
            <a:endParaRPr lang="en-US" sz="14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Notched Right Arrow 8"/>
          <p:cNvSpPr/>
          <p:nvPr/>
        </p:nvSpPr>
        <p:spPr>
          <a:xfrm>
            <a:off x="5193323" y="4960860"/>
            <a:ext cx="1266092" cy="748275"/>
          </a:xfrm>
          <a:prstGeom prst="notchedRightArrow">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ular Callout 7"/>
          <p:cNvSpPr/>
          <p:nvPr/>
        </p:nvSpPr>
        <p:spPr bwMode="auto">
          <a:xfrm>
            <a:off x="7519180" y="3516285"/>
            <a:ext cx="2030437" cy="868779"/>
          </a:xfrm>
          <a:prstGeom prst="wedgeRoundRectCallout">
            <a:avLst>
              <a:gd name="adj1" fmla="val -23873"/>
              <a:gd name="adj2" fmla="val 102544"/>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600" dirty="0">
                <a:solidFill>
                  <a:srgbClr val="0000FF"/>
                </a:solidFill>
                <a:latin typeface="Segoe Print" pitchFamily="2" charset="0"/>
              </a:rPr>
              <a:t>Decorate with </a:t>
            </a:r>
          </a:p>
          <a:p>
            <a:pPr algn="l"/>
            <a:r>
              <a:rPr lang="en-US" sz="1600" dirty="0">
                <a:solidFill>
                  <a:srgbClr val="0000FF"/>
                </a:solidFill>
                <a:latin typeface="Segoe Print" pitchFamily="2" charset="0"/>
              </a:rPr>
              <a:t>validation and </a:t>
            </a:r>
          </a:p>
          <a:p>
            <a:pPr algn="l"/>
            <a:r>
              <a:rPr lang="en-US" sz="1600" dirty="0">
                <a:solidFill>
                  <a:srgbClr val="0000FF"/>
                </a:solidFill>
                <a:latin typeface="Segoe Print" pitchFamily="2" charset="0"/>
              </a:rPr>
              <a:t>display attributes</a:t>
            </a:r>
          </a:p>
        </p:txBody>
      </p:sp>
    </p:spTree>
    <p:extLst>
      <p:ext uri="{BB962C8B-B14F-4D97-AF65-F5344CB8AC3E}">
        <p14:creationId xmlns:p14="http://schemas.microsoft.com/office/powerpoint/2010/main" val="329715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p:cNvCxnSpPr/>
          <p:nvPr/>
        </p:nvCxnSpPr>
        <p:spPr bwMode="auto">
          <a:xfrm>
            <a:off x="9442848" y="4936034"/>
            <a:ext cx="900" cy="529272"/>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33" name="Straight Arrow Connector 32"/>
          <p:cNvCxnSpPr/>
          <p:nvPr/>
        </p:nvCxnSpPr>
        <p:spPr bwMode="auto">
          <a:xfrm flipV="1">
            <a:off x="9449562" y="3982206"/>
            <a:ext cx="0" cy="439658"/>
          </a:xfrm>
          <a:prstGeom prst="straightConnector1">
            <a:avLst/>
          </a:prstGeom>
          <a:solidFill>
            <a:srgbClr val="FFFF00"/>
          </a:solidFill>
          <a:ln w="63500" cap="flat" cmpd="sng" algn="ctr">
            <a:solidFill>
              <a:srgbClr val="33CC33"/>
            </a:solidFill>
            <a:prstDash val="solid"/>
            <a:round/>
            <a:headEnd type="arrow" w="med" len="med"/>
            <a:tailEnd type="none"/>
          </a:ln>
          <a:effectLst/>
        </p:spPr>
      </p:cxnSp>
      <p:sp>
        <p:nvSpPr>
          <p:cNvPr id="4" name="Flowchart: Punched Tape 3"/>
          <p:cNvSpPr/>
          <p:nvPr/>
        </p:nvSpPr>
        <p:spPr>
          <a:xfrm>
            <a:off x="8887121" y="3299109"/>
            <a:ext cx="1124883" cy="824004"/>
          </a:xfrm>
          <a:prstGeom prst="flowChartPunchedTape">
            <a:avLst/>
          </a:prstGeom>
          <a:gradFill flip="none" rotWithShape="1">
            <a:gsLst>
              <a:gs pos="0">
                <a:schemeClr val="tx2">
                  <a:lumMod val="40000"/>
                  <a:lumOff val="60000"/>
                </a:schemeClr>
              </a:gs>
              <a:gs pos="52000">
                <a:schemeClr val="tx2">
                  <a:lumMod val="60000"/>
                  <a:lumOff val="40000"/>
                </a:schemeClr>
              </a:gs>
              <a:gs pos="100000">
                <a:schemeClr val="tx2">
                  <a:lumMod val="75000"/>
                </a:schemeClr>
              </a:gs>
            </a:gsLst>
            <a:lin ang="16200000" scaled="1"/>
            <a:tileRect/>
          </a:gradFill>
          <a:ln>
            <a:noFill/>
          </a:ln>
          <a:effectLst>
            <a:reflection blurRad="6350" stA="5100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 name="Title 1"/>
          <p:cNvSpPr>
            <a:spLocks noGrp="1"/>
          </p:cNvSpPr>
          <p:nvPr>
            <p:ph type="title"/>
          </p:nvPr>
        </p:nvSpPr>
        <p:spPr/>
        <p:txBody>
          <a:bodyPr>
            <a:normAutofit fontScale="90000"/>
          </a:bodyPr>
          <a:lstStyle/>
          <a:p>
            <a:r>
              <a:rPr lang="en-US" dirty="0"/>
              <a:t>Lifecycle with </a:t>
            </a:r>
            <a:r>
              <a:rPr lang="en-US" dirty="0" err="1"/>
              <a:t>ViewModel</a:t>
            </a:r>
            <a:endParaRPr lang="en-US" dirty="0"/>
          </a:p>
        </p:txBody>
      </p:sp>
      <p:sp>
        <p:nvSpPr>
          <p:cNvPr id="8" name="Rectangle 7"/>
          <p:cNvSpPr/>
          <p:nvPr/>
        </p:nvSpPr>
        <p:spPr>
          <a:xfrm>
            <a:off x="3317597" y="3110361"/>
            <a:ext cx="917990" cy="523220"/>
          </a:xfrm>
          <a:prstGeom prst="rect">
            <a:avLst/>
          </a:prstGeom>
        </p:spPr>
        <p:txBody>
          <a:bodyPr wrap="square">
            <a:spAutoFit/>
          </a:bodyPr>
          <a:lstStyle/>
          <a:p>
            <a:r>
              <a:rPr lang="en-US" sz="2000" dirty="0">
                <a:latin typeface="Segoe Print" pitchFamily="2" charset="0"/>
              </a:rPr>
              <a:t>(1)</a:t>
            </a:r>
            <a:r>
              <a:rPr lang="en-US" sz="2800" dirty="0">
                <a:latin typeface="Segoe Print" pitchFamily="2" charset="0"/>
              </a:rPr>
              <a:t> </a:t>
            </a:r>
          </a:p>
        </p:txBody>
      </p:sp>
      <p:sp>
        <p:nvSpPr>
          <p:cNvPr id="9" name="Rounded Rectangle 8"/>
          <p:cNvSpPr/>
          <p:nvPr/>
        </p:nvSpPr>
        <p:spPr bwMode="auto">
          <a:xfrm>
            <a:off x="1793992" y="3266916"/>
            <a:ext cx="1391342" cy="2864241"/>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latin typeface="Arial" charset="0"/>
              </a:rPr>
              <a:t>Browser</a:t>
            </a:r>
            <a:endParaRPr lang="en-US" sz="2400" dirty="0">
              <a:solidFill>
                <a:schemeClr val="bg1"/>
              </a:solidFill>
              <a:latin typeface="Arial" charset="0"/>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sp>
        <p:nvSpPr>
          <p:cNvPr id="10" name="Rectangle 9"/>
          <p:cNvSpPr/>
          <p:nvPr/>
        </p:nvSpPr>
        <p:spPr bwMode="auto">
          <a:xfrm>
            <a:off x="1811644" y="5505458"/>
            <a:ext cx="1350641" cy="341254"/>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latin typeface="Arial" charset="0"/>
              </a:rPr>
              <a:t>HTML</a:t>
            </a:r>
          </a:p>
        </p:txBody>
      </p:sp>
      <p:cxnSp>
        <p:nvCxnSpPr>
          <p:cNvPr id="11" name="Straight Arrow Connector 10"/>
          <p:cNvCxnSpPr/>
          <p:nvPr/>
        </p:nvCxnSpPr>
        <p:spPr bwMode="auto">
          <a:xfrm flipV="1">
            <a:off x="3185335" y="3677303"/>
            <a:ext cx="928411" cy="27221"/>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13" name="Rounded Rectangle 12"/>
          <p:cNvSpPr/>
          <p:nvPr/>
        </p:nvSpPr>
        <p:spPr bwMode="auto">
          <a:xfrm>
            <a:off x="4146736" y="3225118"/>
            <a:ext cx="1113699" cy="984207"/>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rPr>
              <a:t>Routing</a:t>
            </a:r>
          </a:p>
          <a:p>
            <a:pPr eaLnBrk="0" fontAlgn="base" hangingPunct="0">
              <a:spcBef>
                <a:spcPct val="0"/>
              </a:spcBef>
              <a:spcAft>
                <a:spcPct val="0"/>
              </a:spcAft>
            </a:pPr>
            <a:r>
              <a:rPr lang="en-US" sz="2000" dirty="0">
                <a:solidFill>
                  <a:schemeClr val="bg1"/>
                </a:solidFill>
              </a:rPr>
              <a:t>Engine</a:t>
            </a:r>
          </a:p>
        </p:txBody>
      </p:sp>
      <p:sp>
        <p:nvSpPr>
          <p:cNvPr id="15" name="Rounded Rectangle 14"/>
          <p:cNvSpPr/>
          <p:nvPr/>
        </p:nvSpPr>
        <p:spPr bwMode="auto">
          <a:xfrm>
            <a:off x="5958737" y="3123194"/>
            <a:ext cx="1582456" cy="1088265"/>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latin typeface="Arial" charset="0"/>
              </a:rPr>
              <a:t>Controller</a:t>
            </a:r>
          </a:p>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sp>
        <p:nvSpPr>
          <p:cNvPr id="16" name="Rounded Rectangle 15"/>
          <p:cNvSpPr/>
          <p:nvPr/>
        </p:nvSpPr>
        <p:spPr bwMode="auto">
          <a:xfrm>
            <a:off x="8685682" y="2344646"/>
            <a:ext cx="1582456" cy="600563"/>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sz="2000" dirty="0">
                <a:solidFill>
                  <a:schemeClr val="bg1"/>
                </a:solidFill>
                <a:latin typeface="Arial" charset="0"/>
              </a:rPr>
              <a:t>Data</a:t>
            </a: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sp>
        <p:nvSpPr>
          <p:cNvPr id="17" name="Rounded Rectangle 16"/>
          <p:cNvSpPr/>
          <p:nvPr/>
        </p:nvSpPr>
        <p:spPr bwMode="auto">
          <a:xfrm>
            <a:off x="8760097" y="5409424"/>
            <a:ext cx="1582456" cy="533622"/>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solidFill>
                  <a:schemeClr val="bg1"/>
                </a:solidFill>
                <a:latin typeface="Arial" charset="0"/>
              </a:rPr>
              <a:t>View</a:t>
            </a: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cxnSp>
        <p:nvCxnSpPr>
          <p:cNvPr id="18" name="Straight Arrow Connector 17"/>
          <p:cNvCxnSpPr/>
          <p:nvPr/>
        </p:nvCxnSpPr>
        <p:spPr bwMode="auto">
          <a:xfrm>
            <a:off x="5260435" y="3660371"/>
            <a:ext cx="698303" cy="3135"/>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19" name="Straight Arrow Connector 18"/>
          <p:cNvCxnSpPr>
            <a:endCxn id="30" idx="1"/>
          </p:cNvCxnSpPr>
          <p:nvPr/>
        </p:nvCxnSpPr>
        <p:spPr bwMode="auto">
          <a:xfrm flipV="1">
            <a:off x="7451092" y="1582807"/>
            <a:ext cx="1201429" cy="1615869"/>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20" name="Straight Arrow Connector 19"/>
          <p:cNvCxnSpPr/>
          <p:nvPr/>
        </p:nvCxnSpPr>
        <p:spPr bwMode="auto">
          <a:xfrm>
            <a:off x="9443748" y="1835340"/>
            <a:ext cx="900" cy="529272"/>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21" name="Straight Arrow Connector 20"/>
          <p:cNvCxnSpPr/>
          <p:nvPr/>
        </p:nvCxnSpPr>
        <p:spPr bwMode="auto">
          <a:xfrm>
            <a:off x="7541194" y="3704523"/>
            <a:ext cx="1354079" cy="0"/>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22" name="Straight Arrow Connector 21"/>
          <p:cNvCxnSpPr/>
          <p:nvPr/>
        </p:nvCxnSpPr>
        <p:spPr bwMode="auto">
          <a:xfrm flipH="1">
            <a:off x="3143813" y="5671011"/>
            <a:ext cx="5616285" cy="5224"/>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23" name="Rectangle 22"/>
          <p:cNvSpPr/>
          <p:nvPr/>
        </p:nvSpPr>
        <p:spPr>
          <a:xfrm>
            <a:off x="8165059" y="4302941"/>
            <a:ext cx="917990" cy="400110"/>
          </a:xfrm>
          <a:prstGeom prst="rect">
            <a:avLst/>
          </a:prstGeom>
        </p:spPr>
        <p:txBody>
          <a:bodyPr wrap="square">
            <a:spAutoFit/>
          </a:bodyPr>
          <a:lstStyle/>
          <a:p>
            <a:r>
              <a:rPr lang="en-US" sz="2000" dirty="0">
                <a:latin typeface="Segoe Print" pitchFamily="2" charset="0"/>
              </a:rPr>
              <a:t>(6) </a:t>
            </a:r>
          </a:p>
        </p:txBody>
      </p:sp>
      <p:sp>
        <p:nvSpPr>
          <p:cNvPr id="24" name="Rectangle 23"/>
          <p:cNvSpPr/>
          <p:nvPr/>
        </p:nvSpPr>
        <p:spPr>
          <a:xfrm>
            <a:off x="8165059" y="3299109"/>
            <a:ext cx="917990" cy="400110"/>
          </a:xfrm>
          <a:prstGeom prst="rect">
            <a:avLst/>
          </a:prstGeom>
        </p:spPr>
        <p:txBody>
          <a:bodyPr wrap="square">
            <a:spAutoFit/>
          </a:bodyPr>
          <a:lstStyle/>
          <a:p>
            <a:r>
              <a:rPr lang="en-US" sz="2000" dirty="0">
                <a:latin typeface="Segoe Print" pitchFamily="2" charset="0"/>
              </a:rPr>
              <a:t>(5) </a:t>
            </a:r>
          </a:p>
        </p:txBody>
      </p:sp>
      <p:sp>
        <p:nvSpPr>
          <p:cNvPr id="25" name="Rectangle 24"/>
          <p:cNvSpPr/>
          <p:nvPr/>
        </p:nvSpPr>
        <p:spPr>
          <a:xfrm>
            <a:off x="8165059" y="2444871"/>
            <a:ext cx="917990" cy="400110"/>
          </a:xfrm>
          <a:prstGeom prst="rect">
            <a:avLst/>
          </a:prstGeom>
        </p:spPr>
        <p:txBody>
          <a:bodyPr wrap="square">
            <a:spAutoFit/>
          </a:bodyPr>
          <a:lstStyle/>
          <a:p>
            <a:r>
              <a:rPr lang="en-US" sz="2000" dirty="0">
                <a:latin typeface="Segoe Print" pitchFamily="2" charset="0"/>
              </a:rPr>
              <a:t>(4) </a:t>
            </a:r>
          </a:p>
        </p:txBody>
      </p:sp>
      <p:sp>
        <p:nvSpPr>
          <p:cNvPr id="26" name="Rectangle 25"/>
          <p:cNvSpPr/>
          <p:nvPr/>
        </p:nvSpPr>
        <p:spPr>
          <a:xfrm>
            <a:off x="7494334" y="1941839"/>
            <a:ext cx="917990" cy="400110"/>
          </a:xfrm>
          <a:prstGeom prst="rect">
            <a:avLst/>
          </a:prstGeom>
        </p:spPr>
        <p:txBody>
          <a:bodyPr wrap="square">
            <a:spAutoFit/>
          </a:bodyPr>
          <a:lstStyle/>
          <a:p>
            <a:r>
              <a:rPr lang="en-US" sz="2000" dirty="0">
                <a:latin typeface="Segoe Print" pitchFamily="2" charset="0"/>
              </a:rPr>
              <a:t>(3) </a:t>
            </a:r>
          </a:p>
        </p:txBody>
      </p:sp>
      <p:sp>
        <p:nvSpPr>
          <p:cNvPr id="27" name="Rectangle 26"/>
          <p:cNvSpPr/>
          <p:nvPr/>
        </p:nvSpPr>
        <p:spPr>
          <a:xfrm>
            <a:off x="5408210" y="3065207"/>
            <a:ext cx="917990" cy="523220"/>
          </a:xfrm>
          <a:prstGeom prst="rect">
            <a:avLst/>
          </a:prstGeom>
        </p:spPr>
        <p:txBody>
          <a:bodyPr wrap="square">
            <a:spAutoFit/>
          </a:bodyPr>
          <a:lstStyle/>
          <a:p>
            <a:r>
              <a:rPr lang="en-US" sz="2000" dirty="0">
                <a:latin typeface="Segoe Print" pitchFamily="2" charset="0"/>
              </a:rPr>
              <a:t>(2)</a:t>
            </a:r>
            <a:r>
              <a:rPr lang="en-US" sz="2800" dirty="0">
                <a:latin typeface="Segoe Print" pitchFamily="2" charset="0"/>
              </a:rPr>
              <a:t> </a:t>
            </a:r>
          </a:p>
        </p:txBody>
      </p:sp>
      <p:sp>
        <p:nvSpPr>
          <p:cNvPr id="28" name="Rectangle 27"/>
          <p:cNvSpPr/>
          <p:nvPr/>
        </p:nvSpPr>
        <p:spPr bwMode="auto">
          <a:xfrm>
            <a:off x="6281831" y="3552488"/>
            <a:ext cx="936268" cy="445959"/>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latin typeface="Arial" charset="0"/>
              </a:rPr>
              <a:t>Action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54" y="4053785"/>
            <a:ext cx="712019" cy="80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8652520" y="1274856"/>
            <a:ext cx="1582456" cy="615901"/>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sz="2000" dirty="0">
                <a:solidFill>
                  <a:schemeClr val="bg1"/>
                </a:solidFill>
                <a:latin typeface="Arial" charset="0"/>
              </a:rPr>
              <a:t>Services</a:t>
            </a:r>
            <a:endParaRPr lang="en-US" sz="2400" dirty="0">
              <a:solidFill>
                <a:schemeClr val="bg1"/>
              </a:solidFill>
            </a:endParaRPr>
          </a:p>
          <a:p>
            <a:pPr eaLnBrk="0" fontAlgn="base" hangingPunct="0">
              <a:spcBef>
                <a:spcPct val="0"/>
              </a:spcBef>
              <a:spcAft>
                <a:spcPct val="0"/>
              </a:spcAft>
            </a:pPr>
            <a:endParaRPr lang="en-US" sz="2000" dirty="0">
              <a:solidFill>
                <a:schemeClr val="bg1"/>
              </a:solidFill>
              <a:latin typeface="Arial" charset="0"/>
            </a:endParaRPr>
          </a:p>
        </p:txBody>
      </p:sp>
      <p:sp>
        <p:nvSpPr>
          <p:cNvPr id="31" name="Rounded Rectangle 30"/>
          <p:cNvSpPr/>
          <p:nvPr/>
        </p:nvSpPr>
        <p:spPr bwMode="auto">
          <a:xfrm>
            <a:off x="8732390" y="4426922"/>
            <a:ext cx="1517277" cy="658072"/>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000" dirty="0">
              <a:solidFill>
                <a:schemeClr val="bg1"/>
              </a:solidFill>
              <a:latin typeface="Arial" charset="0"/>
            </a:endParaRPr>
          </a:p>
          <a:p>
            <a:pPr eaLnBrk="0" fontAlgn="base" hangingPunct="0">
              <a:spcBef>
                <a:spcPct val="0"/>
              </a:spcBef>
              <a:spcAft>
                <a:spcPct val="0"/>
              </a:spcAft>
            </a:pPr>
            <a:r>
              <a:rPr lang="en-US" sz="2000" dirty="0">
                <a:solidFill>
                  <a:schemeClr val="bg1"/>
                </a:solidFill>
                <a:latin typeface="Arial" charset="0"/>
              </a:rPr>
              <a:t>ViewModel</a:t>
            </a:r>
          </a:p>
          <a:p>
            <a:pPr eaLnBrk="0" fontAlgn="base" hangingPunct="0">
              <a:spcBef>
                <a:spcPct val="0"/>
              </a:spcBef>
              <a:spcAft>
                <a:spcPct val="0"/>
              </a:spcAft>
            </a:pPr>
            <a:endParaRPr lang="en-US" sz="2000" dirty="0">
              <a:solidFill>
                <a:schemeClr val="bg1"/>
              </a:solidFill>
              <a:latin typeface="Arial" charset="0"/>
            </a:endParaRPr>
          </a:p>
        </p:txBody>
      </p:sp>
      <p:sp>
        <p:nvSpPr>
          <p:cNvPr id="47" name="Rectangle 46"/>
          <p:cNvSpPr/>
          <p:nvPr/>
        </p:nvSpPr>
        <p:spPr>
          <a:xfrm>
            <a:off x="8165059" y="5209369"/>
            <a:ext cx="917990" cy="400110"/>
          </a:xfrm>
          <a:prstGeom prst="rect">
            <a:avLst/>
          </a:prstGeom>
        </p:spPr>
        <p:txBody>
          <a:bodyPr wrap="square">
            <a:spAutoFit/>
          </a:bodyPr>
          <a:lstStyle/>
          <a:p>
            <a:r>
              <a:rPr lang="en-US" sz="2000" dirty="0">
                <a:latin typeface="Segoe Print" pitchFamily="2" charset="0"/>
              </a:rPr>
              <a:t>(7) </a:t>
            </a:r>
          </a:p>
        </p:txBody>
      </p:sp>
      <p:sp>
        <p:nvSpPr>
          <p:cNvPr id="49" name="Rectangle 48"/>
          <p:cNvSpPr/>
          <p:nvPr/>
        </p:nvSpPr>
        <p:spPr>
          <a:xfrm>
            <a:off x="7685287" y="5693251"/>
            <a:ext cx="917990" cy="400110"/>
          </a:xfrm>
          <a:prstGeom prst="rect">
            <a:avLst/>
          </a:prstGeom>
        </p:spPr>
        <p:txBody>
          <a:bodyPr wrap="square">
            <a:spAutoFit/>
          </a:bodyPr>
          <a:lstStyle/>
          <a:p>
            <a:r>
              <a:rPr lang="en-US" sz="2000" dirty="0">
                <a:latin typeface="Segoe Print" pitchFamily="2" charset="0"/>
              </a:rPr>
              <a:t>(8) </a:t>
            </a:r>
          </a:p>
        </p:txBody>
      </p:sp>
      <p:cxnSp>
        <p:nvCxnSpPr>
          <p:cNvPr id="40" name="Straight Arrow Connector 39"/>
          <p:cNvCxnSpPr/>
          <p:nvPr/>
        </p:nvCxnSpPr>
        <p:spPr bwMode="auto">
          <a:xfrm>
            <a:off x="9434741" y="2945209"/>
            <a:ext cx="0" cy="436301"/>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51" name="Rounded Rectangle 50"/>
          <p:cNvSpPr/>
          <p:nvPr/>
        </p:nvSpPr>
        <p:spPr>
          <a:xfrm>
            <a:off x="8168648" y="3225117"/>
            <a:ext cx="2296754" cy="1975553"/>
          </a:xfrm>
          <a:prstGeom prst="roundRect">
            <a:avLst/>
          </a:prstGeom>
          <a:noFill/>
          <a:ln w="38100">
            <a:solidFill>
              <a:srgbClr val="C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Content Placeholder 2"/>
          <p:cNvSpPr>
            <a:spLocks noGrp="1"/>
          </p:cNvSpPr>
          <p:nvPr>
            <p:ph idx="4294967295"/>
          </p:nvPr>
        </p:nvSpPr>
        <p:spPr>
          <a:xfrm>
            <a:off x="1775520" y="942415"/>
            <a:ext cx="8648640" cy="5247590"/>
          </a:xfrm>
          <a:prstGeom prst="rect">
            <a:avLst/>
          </a:prstGeom>
        </p:spPr>
        <p:txBody>
          <a:bodyPr/>
          <a:lstStyle/>
          <a:p>
            <a:r>
              <a:rPr lang="en-US" sz="2400" dirty="0">
                <a:cs typeface="Arial"/>
              </a:rPr>
              <a:t>Implement map operation manually or                                                                  with mapping utility tool like </a:t>
            </a:r>
            <a:r>
              <a:rPr lang="en-US" sz="2400" dirty="0">
                <a:solidFill>
                  <a:srgbClr val="C00000"/>
                </a:solidFill>
                <a:latin typeface="Segoe Print" pitchFamily="2" charset="0"/>
                <a:cs typeface="Arial"/>
              </a:rPr>
              <a:t>AutoMapper</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Tree>
    <p:extLst>
      <p:ext uri="{BB962C8B-B14F-4D97-AF65-F5344CB8AC3E}">
        <p14:creationId xmlns:p14="http://schemas.microsoft.com/office/powerpoint/2010/main" val="159513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3" grpId="0" animBg="1"/>
      <p:bldP spid="15" grpId="0" animBg="1"/>
      <p:bldP spid="16" grpId="0" animBg="1"/>
      <p:bldP spid="17" grpId="0" animBg="1"/>
      <p:bldP spid="23" grpId="0"/>
      <p:bldP spid="24" grpId="0"/>
      <p:bldP spid="25" grpId="0"/>
      <p:bldP spid="26" grpId="0"/>
      <p:bldP spid="27" grpId="0"/>
      <p:bldP spid="28" grpId="0" animBg="1"/>
      <p:bldP spid="30" grpId="0" animBg="1"/>
      <p:bldP spid="31" grpId="0" animBg="1"/>
      <p:bldP spid="47" grpId="0"/>
      <p:bldP spid="49" grpId="0"/>
      <p:bldP spid="5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Optional Approach</a:t>
            </a:r>
          </a:p>
        </p:txBody>
      </p:sp>
      <p:sp>
        <p:nvSpPr>
          <p:cNvPr id="6" name="Content Placeholder 4"/>
          <p:cNvSpPr>
            <a:spLocks noGrp="1"/>
          </p:cNvSpPr>
          <p:nvPr>
            <p:ph idx="4294967295"/>
          </p:nvPr>
        </p:nvSpPr>
        <p:spPr>
          <a:xfrm>
            <a:off x="1905000" y="1003496"/>
            <a:ext cx="8534400" cy="2662267"/>
          </a:xfrm>
          <a:prstGeom prst="rect">
            <a:avLst/>
          </a:prstGeom>
        </p:spPr>
        <p:txBody>
          <a:bodyPr/>
          <a:lstStyle/>
          <a:p>
            <a:r>
              <a:rPr lang="en-US" dirty="0"/>
              <a:t>Loosely-Coupled Model</a:t>
            </a:r>
          </a:p>
          <a:p>
            <a:r>
              <a:rPr lang="en-US" dirty="0"/>
              <a:t>Controller can pass small amounts of data to View</a:t>
            </a:r>
          </a:p>
          <a:p>
            <a:pPr lvl="1"/>
            <a:r>
              <a:rPr lang="en-US" dirty="0"/>
              <a:t>Assign data in Controller and access in View</a:t>
            </a:r>
          </a:p>
          <a:p>
            <a:pPr lvl="1"/>
            <a:r>
              <a:rPr lang="en-US" dirty="0">
                <a:solidFill>
                  <a:srgbClr val="C00000"/>
                </a:solidFill>
                <a:latin typeface="Segoe Print" pitchFamily="2" charset="0"/>
              </a:rPr>
              <a:t>ViewData</a:t>
            </a:r>
            <a:r>
              <a:rPr lang="en-US" dirty="0"/>
              <a:t> – Dictionary of objects, similar to session state</a:t>
            </a:r>
          </a:p>
          <a:p>
            <a:pPr lvl="1"/>
            <a:r>
              <a:rPr lang="en-US" dirty="0" err="1">
                <a:solidFill>
                  <a:srgbClr val="C00000"/>
                </a:solidFill>
                <a:latin typeface="Segoe Print" pitchFamily="2" charset="0"/>
              </a:rPr>
              <a:t>ViewBag</a:t>
            </a:r>
            <a:r>
              <a:rPr lang="en-US" dirty="0"/>
              <a:t> – Dynamic object</a:t>
            </a:r>
            <a:endParaRPr lang="en-US" sz="1800" dirty="0"/>
          </a:p>
          <a:p>
            <a:pPr marL="457200" lvl="1" indent="0">
              <a:buNone/>
            </a:pPr>
            <a:endParaRPr lang="en-US" dirty="0"/>
          </a:p>
        </p:txBody>
      </p:sp>
      <p:grpSp>
        <p:nvGrpSpPr>
          <p:cNvPr id="5" name="Group 4"/>
          <p:cNvGrpSpPr/>
          <p:nvPr/>
        </p:nvGrpSpPr>
        <p:grpSpPr>
          <a:xfrm>
            <a:off x="2213486" y="3526808"/>
            <a:ext cx="3763244" cy="2356737"/>
            <a:chOff x="84802" y="0"/>
            <a:chExt cx="2281981" cy="3538707"/>
          </a:xfrm>
        </p:grpSpPr>
        <p:sp>
          <p:nvSpPr>
            <p:cNvPr id="7" name="Rounded Rectangle 24"/>
            <p:cNvSpPr/>
            <p:nvPr/>
          </p:nvSpPr>
          <p:spPr>
            <a:xfrm>
              <a:off x="84802" y="0"/>
              <a:ext cx="2281981" cy="3538707"/>
            </a:xfrm>
            <a:prstGeom prst="flowChartProcess">
              <a:avLst/>
            </a:prstGeom>
            <a:gradFill rotWithShape="0">
              <a:gsLst>
                <a:gs pos="40000">
                  <a:srgbClr val="0070C0"/>
                </a:gs>
                <a:gs pos="100000">
                  <a:srgbClr val="00B0F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8" name="Rounded Rectangle 4"/>
            <p:cNvSpPr/>
            <p:nvPr/>
          </p:nvSpPr>
          <p:spPr>
            <a:xfrm>
              <a:off x="259081" y="182353"/>
              <a:ext cx="2065513" cy="2104034"/>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algn="ctr" defTabSz="2222500">
                <a:lnSpc>
                  <a:spcPct val="90000"/>
                </a:lnSpc>
                <a:spcBef>
                  <a:spcPct val="0"/>
                </a:spcBef>
                <a:spcAft>
                  <a:spcPts val="600"/>
                </a:spcAft>
              </a:pPr>
              <a:r>
                <a:rPr lang="en-US" sz="2400" dirty="0">
                  <a:solidFill>
                    <a:sysClr val="window" lastClr="FFFFFF"/>
                  </a:solidFill>
                  <a:latin typeface="Arial"/>
                </a:rPr>
                <a:t>ViewData</a:t>
              </a:r>
            </a:p>
            <a:p>
              <a:pPr marL="285750" indent="-285750">
                <a:buFont typeface="Arial" pitchFamily="34" charset="0"/>
                <a:buChar char="•"/>
              </a:pPr>
              <a:r>
                <a:rPr lang="en-US" sz="1600" dirty="0">
                  <a:solidFill>
                    <a:schemeClr val="bg1"/>
                  </a:solidFill>
                  <a:latin typeface="Arial"/>
                </a:rPr>
                <a:t>Name/Value Dictionary</a:t>
              </a:r>
            </a:p>
            <a:p>
              <a:pPr marL="285750" indent="-285750">
                <a:buFont typeface="Arial" pitchFamily="34" charset="0"/>
                <a:buChar char="•"/>
              </a:pPr>
              <a:r>
                <a:rPr lang="en-US" sz="1600" dirty="0">
                  <a:solidFill>
                    <a:schemeClr val="bg1"/>
                  </a:solidFill>
                  <a:latin typeface="Arial"/>
                </a:rPr>
                <a:t>No compile time check</a:t>
              </a:r>
            </a:p>
            <a:p>
              <a:pPr marL="285750" indent="-285750">
                <a:buFont typeface="Arial" pitchFamily="34" charset="0"/>
                <a:buChar char="•"/>
              </a:pPr>
              <a:r>
                <a:rPr lang="en-US" sz="1600" dirty="0">
                  <a:solidFill>
                    <a:schemeClr val="bg1"/>
                  </a:solidFill>
                  <a:latin typeface="Arial"/>
                </a:rPr>
                <a:t>Key Names are strings</a:t>
              </a:r>
            </a:p>
            <a:p>
              <a:pPr marL="285750" indent="-285750">
                <a:buFont typeface="Arial" pitchFamily="34" charset="0"/>
                <a:buChar char="•"/>
              </a:pPr>
              <a:r>
                <a:rPr lang="en-US" sz="1600" dirty="0">
                  <a:solidFill>
                    <a:schemeClr val="bg1"/>
                  </a:solidFill>
                  <a:latin typeface="Arial"/>
                </a:rPr>
                <a:t>Requires casting/boxing</a:t>
              </a:r>
            </a:p>
          </p:txBody>
        </p:sp>
      </p:grpSp>
      <p:grpSp>
        <p:nvGrpSpPr>
          <p:cNvPr id="9" name="Group 8"/>
          <p:cNvGrpSpPr/>
          <p:nvPr/>
        </p:nvGrpSpPr>
        <p:grpSpPr>
          <a:xfrm>
            <a:off x="6155115" y="3530190"/>
            <a:ext cx="3979484" cy="2915213"/>
            <a:chOff x="3690891" y="1171761"/>
            <a:chExt cx="2281981" cy="4660799"/>
          </a:xfrm>
        </p:grpSpPr>
        <p:sp>
          <p:nvSpPr>
            <p:cNvPr id="10" name="Rounded Rectangle 18"/>
            <p:cNvSpPr/>
            <p:nvPr/>
          </p:nvSpPr>
          <p:spPr>
            <a:xfrm>
              <a:off x="3690891" y="1171761"/>
              <a:ext cx="2281981" cy="3732976"/>
            </a:xfrm>
            <a:prstGeom prst="flowChartProcess">
              <a:avLst/>
            </a:prstGeom>
            <a:gradFill rotWithShape="0">
              <a:gsLst>
                <a:gs pos="40000">
                  <a:srgbClr val="E58E00">
                    <a:hueOff val="0"/>
                    <a:satOff val="0"/>
                    <a:lumOff val="0"/>
                    <a:alphaOff val="0"/>
                    <a:tint val="100000"/>
                    <a:shade val="100000"/>
                    <a:satMod val="130000"/>
                  </a:srgbClr>
                </a:gs>
                <a:gs pos="100000">
                  <a:srgbClr val="E58E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11" name="Rounded Rectangle 4"/>
            <p:cNvSpPr/>
            <p:nvPr/>
          </p:nvSpPr>
          <p:spPr>
            <a:xfrm>
              <a:off x="3797621" y="1318050"/>
              <a:ext cx="2148307" cy="4514510"/>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algn="ctr" defTabSz="2222500">
                <a:lnSpc>
                  <a:spcPct val="90000"/>
                </a:lnSpc>
                <a:spcBef>
                  <a:spcPct val="0"/>
                </a:spcBef>
                <a:spcAft>
                  <a:spcPts val="600"/>
                </a:spcAft>
              </a:pPr>
              <a:r>
                <a:rPr lang="en-US" sz="2400" dirty="0">
                  <a:solidFill>
                    <a:srgbClr val="000000"/>
                  </a:solidFill>
                  <a:latin typeface="Arial"/>
                </a:rPr>
                <a:t>ViewBag</a:t>
              </a:r>
            </a:p>
            <a:p>
              <a:pPr marL="285750" indent="-285750">
                <a:buFont typeface="Arial" pitchFamily="34" charset="0"/>
                <a:buChar char="•"/>
              </a:pPr>
              <a:r>
                <a:rPr lang="en-US" sz="1600" dirty="0">
                  <a:solidFill>
                    <a:srgbClr val="000000"/>
                  </a:solidFill>
                  <a:latin typeface="Arial"/>
                </a:rPr>
                <a:t>Supports </a:t>
              </a:r>
              <a:r>
                <a:rPr lang="en-US" sz="1600" i="1" dirty="0">
                  <a:solidFill>
                    <a:srgbClr val="000000"/>
                  </a:solidFill>
                  <a:latin typeface="Arial"/>
                </a:rPr>
                <a:t>dynamic</a:t>
              </a:r>
              <a:r>
                <a:rPr lang="en-US" sz="1600" dirty="0">
                  <a:solidFill>
                    <a:srgbClr val="000000"/>
                  </a:solidFill>
                  <a:latin typeface="Arial"/>
                </a:rPr>
                <a:t> types</a:t>
              </a:r>
            </a:p>
            <a:p>
              <a:pPr marL="285750" indent="-285750">
                <a:buFont typeface="Arial" pitchFamily="34" charset="0"/>
                <a:buChar char="•"/>
              </a:pPr>
              <a:r>
                <a:rPr lang="en-US" sz="1600" dirty="0">
                  <a:solidFill>
                    <a:srgbClr val="000000"/>
                  </a:solidFill>
                  <a:latin typeface="Arial"/>
                </a:rPr>
                <a:t>Predefined classes not needed</a:t>
              </a:r>
            </a:p>
            <a:p>
              <a:pPr marL="285750" indent="-285750">
                <a:buFont typeface="Arial" pitchFamily="34" charset="0"/>
                <a:buChar char="•"/>
              </a:pPr>
              <a:r>
                <a:rPr lang="en-US" sz="1600" dirty="0">
                  <a:solidFill>
                    <a:srgbClr val="000000"/>
                  </a:solidFill>
                  <a:latin typeface="Arial"/>
                </a:rPr>
                <a:t>No compile time check</a:t>
              </a:r>
            </a:p>
            <a:p>
              <a:pPr marL="285750" indent="-285750">
                <a:buFont typeface="Arial" pitchFamily="34" charset="0"/>
                <a:buChar char="•"/>
              </a:pPr>
              <a:r>
                <a:rPr lang="en-US" sz="1600" dirty="0">
                  <a:solidFill>
                    <a:srgbClr val="000000"/>
                  </a:solidFill>
                  <a:latin typeface="Arial"/>
                </a:rPr>
                <a:t>No IntelliSense</a:t>
              </a:r>
            </a:p>
            <a:p>
              <a:pPr marL="285750" indent="-285750">
                <a:buFont typeface="Arial" pitchFamily="34" charset="0"/>
                <a:buChar char="•"/>
              </a:pPr>
              <a:r>
                <a:rPr lang="en-US" sz="1600" dirty="0">
                  <a:solidFill>
                    <a:srgbClr val="000000"/>
                  </a:solidFill>
                  <a:latin typeface="Arial"/>
                </a:rPr>
                <a:t>Only supported in .NET 4</a:t>
              </a:r>
            </a:p>
            <a:p>
              <a:pPr algn="ctr" defTabSz="2222500">
                <a:lnSpc>
                  <a:spcPct val="90000"/>
                </a:lnSpc>
              </a:pPr>
              <a:endParaRPr lang="en-US" sz="1600" dirty="0">
                <a:latin typeface="Arial" pitchFamily="34" charset="0"/>
                <a:cs typeface="Arial" pitchFamily="34" charset="0"/>
              </a:endParaRPr>
            </a:p>
            <a:p>
              <a:pPr algn="ctr" defTabSz="2222500">
                <a:lnSpc>
                  <a:spcPct val="90000"/>
                </a:lnSpc>
                <a:spcBef>
                  <a:spcPct val="0"/>
                </a:spcBef>
              </a:pPr>
              <a:endParaRPr lang="en-US" sz="1600" dirty="0">
                <a:solidFill>
                  <a:sysClr val="window" lastClr="FFFFFF"/>
                </a:solidFill>
                <a:latin typeface="Arial" pitchFamily="34" charset="0"/>
                <a:cs typeface="Arial" pitchFamily="34" charset="0"/>
              </a:endParaRPr>
            </a:p>
          </p:txBody>
        </p:sp>
      </p:grpSp>
    </p:spTree>
    <p:extLst>
      <p:ext uri="{BB962C8B-B14F-4D97-AF65-F5344CB8AC3E}">
        <p14:creationId xmlns:p14="http://schemas.microsoft.com/office/powerpoint/2010/main" val="206336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VIEW</a:t>
            </a:r>
            <a:endParaRPr lang="en-US" sz="9600" b="1" dirty="0">
              <a:solidFill>
                <a:srgbClr val="C00000"/>
              </a:solidFill>
            </a:endParaRPr>
          </a:p>
        </p:txBody>
      </p:sp>
    </p:spTree>
    <p:extLst>
      <p:ext uri="{BB962C8B-B14F-4D97-AF65-F5344CB8AC3E}">
        <p14:creationId xmlns:p14="http://schemas.microsoft.com/office/powerpoint/2010/main" val="3369342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View?</a:t>
            </a:r>
          </a:p>
        </p:txBody>
      </p:sp>
      <p:sp>
        <p:nvSpPr>
          <p:cNvPr id="5" name="Content Placeholder 2"/>
          <p:cNvSpPr>
            <a:spLocks noGrp="1"/>
          </p:cNvSpPr>
          <p:nvPr>
            <p:ph idx="4294967295"/>
          </p:nvPr>
        </p:nvSpPr>
        <p:spPr>
          <a:xfrm>
            <a:off x="1775520" y="880516"/>
            <a:ext cx="8648640" cy="3847207"/>
          </a:xfrm>
          <a:prstGeom prst="rect">
            <a:avLst/>
          </a:prstGeom>
        </p:spPr>
        <p:txBody>
          <a:bodyPr/>
          <a:lstStyle/>
          <a:p>
            <a:r>
              <a:rPr lang="en-US" sz="2400" dirty="0">
                <a:cs typeface="Arial"/>
              </a:rPr>
              <a:t>A </a:t>
            </a:r>
            <a:r>
              <a:rPr lang="en-US" sz="2400" dirty="0">
                <a:solidFill>
                  <a:srgbClr val="C00000"/>
                </a:solidFill>
                <a:latin typeface="Segoe Print" pitchFamily="2" charset="0"/>
                <a:cs typeface="Arial"/>
              </a:rPr>
              <a:t>template</a:t>
            </a:r>
            <a:r>
              <a:rPr lang="en-US" sz="2400" dirty="0">
                <a:cs typeface="Arial"/>
              </a:rPr>
              <a:t> - contains no logic or computations</a:t>
            </a:r>
          </a:p>
          <a:p>
            <a:r>
              <a:rPr lang="en-US" sz="2400" dirty="0">
                <a:cs typeface="Arial"/>
              </a:rPr>
              <a:t>Single responsibility: </a:t>
            </a:r>
            <a:r>
              <a:rPr lang="en-US" sz="2400" dirty="0">
                <a:solidFill>
                  <a:srgbClr val="C00000"/>
                </a:solidFill>
                <a:latin typeface="Segoe Print" pitchFamily="2" charset="0"/>
                <a:cs typeface="Arial"/>
              </a:rPr>
              <a:t>Generating HTML </a:t>
            </a:r>
          </a:p>
          <a:p>
            <a:r>
              <a:rPr lang="en-US" sz="2400" dirty="0">
                <a:cs typeface="Arial"/>
              </a:rPr>
              <a:t>Combines markup/data, generates HTML</a:t>
            </a: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8" name="Rounded Rectangle 7"/>
          <p:cNvSpPr/>
          <p:nvPr/>
        </p:nvSpPr>
        <p:spPr>
          <a:xfrm>
            <a:off x="2057128" y="2314129"/>
            <a:ext cx="7526655" cy="3817571"/>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48" fontAlgn="base">
              <a:spcBef>
                <a:spcPct val="0"/>
              </a:spcBef>
              <a:spcAft>
                <a:spcPct val="0"/>
              </a:spcAft>
            </a:pPr>
            <a:r>
              <a:rPr lang="en-US" sz="1400" dirty="0">
                <a:solidFill>
                  <a:srgbClr val="000000"/>
                </a:solidFill>
              </a:rPr>
              <a:t>@model </a:t>
            </a:r>
            <a:r>
              <a:rPr lang="en-US" sz="1400" dirty="0" err="1">
                <a:solidFill>
                  <a:srgbClr val="000000"/>
                </a:solidFill>
              </a:rPr>
              <a:t>ArticleViewModel</a:t>
            </a:r>
            <a:r>
              <a:rPr lang="en-US" sz="1400" dirty="0">
                <a:solidFill>
                  <a:srgbClr val="000000"/>
                </a:solidFill>
              </a:rPr>
              <a:t> </a:t>
            </a:r>
          </a:p>
          <a:p>
            <a:pPr defTabSz="685848" fontAlgn="base">
              <a:spcBef>
                <a:spcPct val="0"/>
              </a:spcBef>
              <a:spcAft>
                <a:spcPct val="0"/>
              </a:spcAft>
            </a:pPr>
            <a:endParaRPr lang="en-US" sz="1400" dirty="0">
              <a:solidFill>
                <a:srgbClr val="000000"/>
              </a:solidFill>
            </a:endParaRPr>
          </a:p>
          <a:p>
            <a:pPr defTabSz="685848" fontAlgn="base">
              <a:spcBef>
                <a:spcPct val="0"/>
              </a:spcBef>
              <a:spcAft>
                <a:spcPct val="0"/>
              </a:spcAft>
            </a:pPr>
            <a:r>
              <a:rPr lang="en-US" sz="1400" dirty="0">
                <a:solidFill>
                  <a:srgbClr val="000000"/>
                </a:solidFill>
              </a:rPr>
              <a:t>&lt;h2&gt;Welcome to MVC Blog!&lt;/h2&gt; </a:t>
            </a:r>
          </a:p>
          <a:p>
            <a:pPr defTabSz="685848" fontAlgn="base">
              <a:spcBef>
                <a:spcPct val="0"/>
              </a:spcBef>
              <a:spcAft>
                <a:spcPct val="0"/>
              </a:spcAft>
            </a:pPr>
            <a:r>
              <a:rPr lang="en-US" sz="1400" dirty="0">
                <a:solidFill>
                  <a:srgbClr val="000000"/>
                </a:solidFill>
              </a:rPr>
              <a:t>@</a:t>
            </a:r>
            <a:r>
              <a:rPr lang="en-US" sz="1400" dirty="0" err="1">
                <a:solidFill>
                  <a:srgbClr val="000000"/>
                </a:solidFill>
              </a:rPr>
              <a:t>foreach</a:t>
            </a:r>
            <a:r>
              <a:rPr lang="en-US" sz="1400" dirty="0">
                <a:solidFill>
                  <a:srgbClr val="000000"/>
                </a:solidFill>
              </a:rPr>
              <a:t> (</a:t>
            </a:r>
            <a:r>
              <a:rPr lang="en-US" sz="1400" dirty="0" err="1">
                <a:solidFill>
                  <a:srgbClr val="000000"/>
                </a:solidFill>
              </a:rPr>
              <a:t>var</a:t>
            </a:r>
            <a:r>
              <a:rPr lang="en-US" sz="1400" dirty="0">
                <a:solidFill>
                  <a:srgbClr val="000000"/>
                </a:solidFill>
              </a:rPr>
              <a:t> item in </a:t>
            </a:r>
            <a:r>
              <a:rPr lang="en-US" sz="1400" dirty="0" err="1">
                <a:solidFill>
                  <a:srgbClr val="000000"/>
                </a:solidFill>
              </a:rPr>
              <a:t>Model.Articles</a:t>
            </a:r>
            <a:r>
              <a:rPr lang="en-US" sz="1400" dirty="0">
                <a:solidFill>
                  <a:srgbClr val="000000"/>
                </a:solidFill>
              </a:rPr>
              <a:t>){</a:t>
            </a:r>
          </a:p>
          <a:p>
            <a:pPr defTabSz="685848" fontAlgn="base">
              <a:spcBef>
                <a:spcPct val="0"/>
              </a:spcBef>
              <a:spcAft>
                <a:spcPct val="0"/>
              </a:spcAft>
            </a:pPr>
            <a:r>
              <a:rPr lang="en-US" sz="1400" dirty="0">
                <a:solidFill>
                  <a:srgbClr val="000000"/>
                </a:solidFill>
              </a:rPr>
              <a:t>     &lt;div&gt;        </a:t>
            </a:r>
          </a:p>
          <a:p>
            <a:pPr defTabSz="685848" fontAlgn="base">
              <a:spcBef>
                <a:spcPct val="0"/>
              </a:spcBef>
              <a:spcAft>
                <a:spcPct val="0"/>
              </a:spcAft>
            </a:pPr>
            <a:r>
              <a:rPr lang="en-US" sz="1400" dirty="0">
                <a:solidFill>
                  <a:srgbClr val="000000"/>
                </a:solidFill>
              </a:rPr>
              <a:t>	&lt;h3&gt;@</a:t>
            </a:r>
            <a:r>
              <a:rPr lang="en-US" sz="1400" dirty="0" err="1">
                <a:solidFill>
                  <a:srgbClr val="000000"/>
                </a:solidFill>
              </a:rPr>
              <a:t>item.Title</a:t>
            </a:r>
            <a:r>
              <a:rPr lang="en-US" sz="1400" dirty="0">
                <a:solidFill>
                  <a:srgbClr val="000000"/>
                </a:solidFill>
              </a:rPr>
              <a:t>&lt;/h3&gt;        </a:t>
            </a:r>
          </a:p>
          <a:p>
            <a:pPr defTabSz="685848" fontAlgn="base">
              <a:spcBef>
                <a:spcPct val="0"/>
              </a:spcBef>
              <a:spcAft>
                <a:spcPct val="0"/>
              </a:spcAft>
            </a:pPr>
            <a:r>
              <a:rPr lang="en-US" sz="1400" dirty="0">
                <a:solidFill>
                  <a:srgbClr val="000000"/>
                </a:solidFill>
              </a:rPr>
              <a:t>              &lt;div&gt;</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item.Body</a:t>
            </a:r>
            <a:r>
              <a:rPr lang="en-US" sz="1400" dirty="0">
                <a:solidFill>
                  <a:srgbClr val="000000"/>
                </a:solidFill>
              </a:rPr>
              <a:t>        </a:t>
            </a:r>
          </a:p>
          <a:p>
            <a:pPr defTabSz="685848" fontAlgn="base">
              <a:spcBef>
                <a:spcPct val="0"/>
              </a:spcBef>
              <a:spcAft>
                <a:spcPct val="0"/>
              </a:spcAft>
            </a:pPr>
            <a:r>
              <a:rPr lang="en-US" sz="1400" dirty="0">
                <a:solidFill>
                  <a:srgbClr val="000000"/>
                </a:solidFill>
              </a:rPr>
              <a:t>              &lt;/div&gt;</a:t>
            </a:r>
          </a:p>
          <a:p>
            <a:pPr defTabSz="685848" fontAlgn="base">
              <a:spcBef>
                <a:spcPct val="0"/>
              </a:spcBef>
              <a:spcAft>
                <a:spcPct val="0"/>
              </a:spcAft>
            </a:pPr>
            <a:r>
              <a:rPr lang="en-US" sz="1400" dirty="0">
                <a:solidFill>
                  <a:srgbClr val="000000"/>
                </a:solidFill>
              </a:rPr>
              <a:t>              Posted:</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item.Published.ToLongDateString</a:t>
            </a:r>
            <a:r>
              <a:rPr lang="en-US" sz="1400" dirty="0">
                <a:solidFill>
                  <a:srgbClr val="000000"/>
                </a:solidFill>
              </a:rPr>
              <a:t>()             </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item.Published.ToShortTimeString</a:t>
            </a:r>
            <a:r>
              <a:rPr lang="en-US" sz="1400" dirty="0">
                <a:solidFill>
                  <a:srgbClr val="000000"/>
                </a:solidFill>
              </a:rPr>
              <a:t>()</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item.Author</a:t>
            </a:r>
            <a:r>
              <a:rPr lang="en-US" sz="1400" dirty="0">
                <a:solidFill>
                  <a:srgbClr val="000000"/>
                </a:solidFill>
              </a:rPr>
              <a:t> </a:t>
            </a:r>
          </a:p>
          <a:p>
            <a:pPr defTabSz="685848" fontAlgn="base">
              <a:spcBef>
                <a:spcPct val="0"/>
              </a:spcBef>
              <a:spcAft>
                <a:spcPct val="0"/>
              </a:spcAft>
            </a:pPr>
            <a:r>
              <a:rPr lang="en-US" sz="1400" dirty="0">
                <a:solidFill>
                  <a:srgbClr val="000000"/>
                </a:solidFill>
              </a:rPr>
              <a:t>                  @</a:t>
            </a:r>
            <a:r>
              <a:rPr lang="en-US" sz="1400" dirty="0" err="1">
                <a:solidFill>
                  <a:srgbClr val="000000"/>
                </a:solidFill>
              </a:rPr>
              <a:t>item.CommentCount</a:t>
            </a:r>
            <a:r>
              <a:rPr lang="en-US" sz="1400" dirty="0">
                <a:solidFill>
                  <a:srgbClr val="000000"/>
                </a:solidFill>
              </a:rPr>
              <a:t> Comments </a:t>
            </a:r>
          </a:p>
          <a:p>
            <a:pPr defTabSz="685848" fontAlgn="base">
              <a:spcBef>
                <a:spcPct val="0"/>
              </a:spcBef>
              <a:spcAft>
                <a:spcPct val="0"/>
              </a:spcAft>
            </a:pPr>
            <a:r>
              <a:rPr lang="en-US" sz="1400" dirty="0">
                <a:solidFill>
                  <a:srgbClr val="000000"/>
                </a:solidFill>
              </a:rPr>
              <a:t>      &lt;/div&gt;</a:t>
            </a:r>
          </a:p>
          <a:p>
            <a:pPr defTabSz="685848" fontAlgn="base">
              <a:spcBef>
                <a:spcPct val="0"/>
              </a:spcBef>
              <a:spcAft>
                <a:spcPct val="0"/>
              </a:spcAft>
            </a:pPr>
            <a:r>
              <a:rPr lang="en-US" sz="1400" dirty="0">
                <a:solidFill>
                  <a:srgbClr val="000000"/>
                </a:solidFill>
              </a:rPr>
              <a:t>    }</a:t>
            </a:r>
          </a:p>
        </p:txBody>
      </p:sp>
      <p:sp>
        <p:nvSpPr>
          <p:cNvPr id="9" name="Rounded Rectangular Callout 8"/>
          <p:cNvSpPr/>
          <p:nvPr/>
        </p:nvSpPr>
        <p:spPr bwMode="auto">
          <a:xfrm>
            <a:off x="7229374" y="2591522"/>
            <a:ext cx="3048000" cy="713381"/>
          </a:xfrm>
          <a:prstGeom prst="wedgeRoundRectCallout">
            <a:avLst>
              <a:gd name="adj1" fmla="val -138135"/>
              <a:gd name="adj2" fmla="val -3445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@model directive: Specifies</a:t>
            </a:r>
          </a:p>
          <a:p>
            <a:r>
              <a:rPr lang="en-US" sz="1400" dirty="0">
                <a:solidFill>
                  <a:srgbClr val="0000FF"/>
                </a:solidFill>
                <a:latin typeface="Segoe Print" pitchFamily="2" charset="0"/>
              </a:rPr>
              <a:t>strongly-type model file</a:t>
            </a:r>
          </a:p>
        </p:txBody>
      </p:sp>
      <p:sp>
        <p:nvSpPr>
          <p:cNvPr id="10" name="Rounded Rectangular Callout 9"/>
          <p:cNvSpPr/>
          <p:nvPr/>
        </p:nvSpPr>
        <p:spPr bwMode="auto">
          <a:xfrm>
            <a:off x="7229374" y="3736699"/>
            <a:ext cx="3048000" cy="713381"/>
          </a:xfrm>
          <a:prstGeom prst="wedgeRoundRectCallout">
            <a:avLst>
              <a:gd name="adj1" fmla="val -128706"/>
              <a:gd name="adj2" fmla="val -38117"/>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Mixes HTML and code</a:t>
            </a:r>
          </a:p>
        </p:txBody>
      </p:sp>
      <p:sp>
        <p:nvSpPr>
          <p:cNvPr id="11" name="Rounded Rectangular Callout 10"/>
          <p:cNvSpPr/>
          <p:nvPr/>
        </p:nvSpPr>
        <p:spPr bwMode="auto">
          <a:xfrm>
            <a:off x="7229374" y="4854299"/>
            <a:ext cx="3048000" cy="713381"/>
          </a:xfrm>
          <a:prstGeom prst="wedgeRoundRectCallout">
            <a:avLst>
              <a:gd name="adj1" fmla="val -91206"/>
              <a:gd name="adj2" fmla="val 2241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Data elements bind to </a:t>
            </a:r>
          </a:p>
          <a:p>
            <a:r>
              <a:rPr lang="en-US" sz="1400" dirty="0">
                <a:solidFill>
                  <a:srgbClr val="0000FF"/>
                </a:solidFill>
                <a:latin typeface="Segoe Print" pitchFamily="2" charset="0"/>
              </a:rPr>
              <a:t>properties from the model file</a:t>
            </a:r>
          </a:p>
        </p:txBody>
      </p:sp>
    </p:spTree>
    <p:extLst>
      <p:ext uri="{BB962C8B-B14F-4D97-AF65-F5344CB8AC3E}">
        <p14:creationId xmlns:p14="http://schemas.microsoft.com/office/powerpoint/2010/main" val="180165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853918" y="4559227"/>
            <a:ext cx="5516188" cy="1450428"/>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Views vs. Web Forms</a:t>
            </a:r>
          </a:p>
        </p:txBody>
      </p:sp>
      <p:sp>
        <p:nvSpPr>
          <p:cNvPr id="6" name="Content Placeholder 4"/>
          <p:cNvSpPr>
            <a:spLocks noGrp="1"/>
          </p:cNvSpPr>
          <p:nvPr>
            <p:ph idx="4294967295"/>
          </p:nvPr>
        </p:nvSpPr>
        <p:spPr>
          <a:xfrm>
            <a:off x="1905000" y="1003495"/>
            <a:ext cx="8229600" cy="3985706"/>
          </a:xfrm>
          <a:prstGeom prst="rect">
            <a:avLst/>
          </a:prstGeom>
        </p:spPr>
        <p:txBody>
          <a:bodyPr/>
          <a:lstStyle/>
          <a:p>
            <a:r>
              <a:rPr lang="en-US" dirty="0"/>
              <a:t>MVC views are </a:t>
            </a:r>
            <a:r>
              <a:rPr lang="en-US" dirty="0">
                <a:solidFill>
                  <a:srgbClr val="C00000"/>
                </a:solidFill>
                <a:latin typeface="Segoe Print" pitchFamily="2" charset="0"/>
              </a:rPr>
              <a:t>passive</a:t>
            </a:r>
            <a:r>
              <a:rPr lang="en-US" dirty="0"/>
              <a:t>. No…</a:t>
            </a:r>
          </a:p>
          <a:p>
            <a:pPr lvl="1"/>
            <a:r>
              <a:rPr lang="en-US" dirty="0"/>
              <a:t>Business logic</a:t>
            </a:r>
          </a:p>
          <a:p>
            <a:pPr lvl="1"/>
            <a:r>
              <a:rPr lang="en-US" dirty="0"/>
              <a:t>Server controls </a:t>
            </a:r>
          </a:p>
          <a:p>
            <a:pPr lvl="1"/>
            <a:r>
              <a:rPr lang="en-US" dirty="0"/>
              <a:t>Code-behind</a:t>
            </a:r>
          </a:p>
          <a:p>
            <a:pPr lvl="1"/>
            <a:r>
              <a:rPr lang="en-US" dirty="0"/>
              <a:t>Page-life cycle</a:t>
            </a:r>
          </a:p>
          <a:p>
            <a:pPr lvl="1"/>
            <a:r>
              <a:rPr lang="en-US" dirty="0"/>
              <a:t>Post-backs</a:t>
            </a:r>
          </a:p>
          <a:p>
            <a:r>
              <a:rPr lang="en-US" dirty="0"/>
              <a:t>Just an </a:t>
            </a:r>
            <a:r>
              <a:rPr lang="en-US" dirty="0">
                <a:solidFill>
                  <a:srgbClr val="C00000"/>
                </a:solidFill>
                <a:latin typeface="Segoe Print" pitchFamily="2" charset="0"/>
              </a:rPr>
              <a:t>HTML template</a:t>
            </a:r>
            <a:r>
              <a:rPr lang="en-US" dirty="0"/>
              <a:t> that injects model data where required</a:t>
            </a:r>
          </a:p>
          <a:p>
            <a:pPr marL="457200" lvl="1" indent="0">
              <a:buNone/>
            </a:pPr>
            <a:endParaRPr lang="en-US" dirty="0"/>
          </a:p>
        </p:txBody>
      </p:sp>
      <p:sp>
        <p:nvSpPr>
          <p:cNvPr id="4" name="Rectangle 3"/>
          <p:cNvSpPr txBox="1">
            <a:spLocks noChangeArrowheads="1"/>
          </p:cNvSpPr>
          <p:nvPr/>
        </p:nvSpPr>
        <p:spPr>
          <a:xfrm>
            <a:off x="4946651" y="4681199"/>
            <a:ext cx="5330723" cy="1206484"/>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u="sng" dirty="0">
                <a:solidFill>
                  <a:srgbClr val="F9FBA5"/>
                </a:solidFill>
                <a:latin typeface="Segoe Print" pitchFamily="2" charset="0"/>
              </a:rPr>
              <a:t>Best Practice</a:t>
            </a:r>
            <a:endParaRPr lang="en-US" dirty="0">
              <a:solidFill>
                <a:srgbClr val="F9FBA5"/>
              </a:solidFill>
              <a:latin typeface="Segoe Print" pitchFamily="2" charset="0"/>
            </a:endParaRPr>
          </a:p>
          <a:p>
            <a:pPr marL="0" indent="0">
              <a:buNone/>
            </a:pPr>
            <a:r>
              <a:rPr lang="en-US" dirty="0">
                <a:solidFill>
                  <a:srgbClr val="F9FBA5"/>
                </a:solidFill>
                <a:latin typeface="Segoe Print" pitchFamily="2" charset="0"/>
              </a:rPr>
              <a:t>Keep business logic and references to objects out of View</a:t>
            </a:r>
          </a:p>
        </p:txBody>
      </p:sp>
    </p:spTree>
    <p:extLst>
      <p:ext uri="{BB962C8B-B14F-4D97-AF65-F5344CB8AC3E}">
        <p14:creationId xmlns:p14="http://schemas.microsoft.com/office/powerpoint/2010/main" val="28170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463" y="582471"/>
            <a:ext cx="3140201" cy="560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View Conventions</a:t>
            </a:r>
          </a:p>
        </p:txBody>
      </p:sp>
      <p:sp>
        <p:nvSpPr>
          <p:cNvPr id="21" name="Content Placeholder 2"/>
          <p:cNvSpPr>
            <a:spLocks noGrp="1"/>
          </p:cNvSpPr>
          <p:nvPr>
            <p:ph idx="4294967295"/>
          </p:nvPr>
        </p:nvSpPr>
        <p:spPr>
          <a:xfrm>
            <a:off x="1871503" y="975530"/>
            <a:ext cx="8229600" cy="4525963"/>
          </a:xfrm>
          <a:prstGeom prst="rect">
            <a:avLst/>
          </a:prstGeom>
        </p:spPr>
        <p:txBody>
          <a:bodyPr>
            <a:normAutofit/>
          </a:bodyPr>
          <a:lstStyle/>
          <a:p>
            <a:r>
              <a:rPr lang="en-US" sz="2400" dirty="0"/>
              <a:t>Views live in sub-folders, beneath the                                                                                       view folder, that correspond to                                            controller names</a:t>
            </a:r>
          </a:p>
          <a:p>
            <a:r>
              <a:rPr lang="en-US" sz="2400" dirty="0"/>
              <a:t>Each view corresponds to a name of                                                                       an action method</a:t>
            </a:r>
          </a:p>
          <a:p>
            <a:r>
              <a:rPr lang="en-US" sz="2400" dirty="0"/>
              <a:t>Views that are shared across controllers                                                                live in the </a:t>
            </a:r>
            <a:r>
              <a:rPr lang="en-US" sz="2400" dirty="0">
                <a:solidFill>
                  <a:srgbClr val="C00000"/>
                </a:solidFill>
                <a:latin typeface="Segoe Print" pitchFamily="2" charset="0"/>
              </a:rPr>
              <a:t>shared</a:t>
            </a:r>
            <a:r>
              <a:rPr lang="en-US" sz="2400" dirty="0">
                <a:solidFill>
                  <a:srgbClr val="C00000"/>
                </a:solidFill>
              </a:rPr>
              <a:t> </a:t>
            </a:r>
            <a:r>
              <a:rPr lang="en-US" sz="2400" dirty="0"/>
              <a:t>directory</a:t>
            </a:r>
          </a:p>
          <a:p>
            <a:r>
              <a:rPr lang="en-US" sz="2400" dirty="0"/>
              <a:t>View names that being with an                                                               underscore are </a:t>
            </a:r>
            <a:r>
              <a:rPr lang="en-US" sz="2400" dirty="0">
                <a:solidFill>
                  <a:srgbClr val="C00000"/>
                </a:solidFill>
                <a:latin typeface="Segoe Print" pitchFamily="2" charset="0"/>
              </a:rPr>
              <a:t>partial views </a:t>
            </a:r>
            <a:r>
              <a:rPr lang="en-US" sz="2400" dirty="0"/>
              <a:t>and                                             must be called from within a view</a:t>
            </a:r>
          </a:p>
        </p:txBody>
      </p:sp>
      <p:cxnSp>
        <p:nvCxnSpPr>
          <p:cNvPr id="8" name="Straight Arrow Connector 7"/>
          <p:cNvCxnSpPr/>
          <p:nvPr/>
        </p:nvCxnSpPr>
        <p:spPr bwMode="auto">
          <a:xfrm flipH="1">
            <a:off x="8763719" y="5050149"/>
            <a:ext cx="1554111" cy="0"/>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0" name="Straight Arrow Connector 9"/>
          <p:cNvCxnSpPr/>
          <p:nvPr/>
        </p:nvCxnSpPr>
        <p:spPr bwMode="auto">
          <a:xfrm flipV="1">
            <a:off x="10317197" y="2258882"/>
            <a:ext cx="0" cy="1408176"/>
          </a:xfrm>
          <a:prstGeom prst="straightConnector1">
            <a:avLst/>
          </a:prstGeom>
          <a:solidFill>
            <a:srgbClr val="FFFF00"/>
          </a:solidFill>
          <a:ln w="25400" cap="flat" cmpd="sng" algn="ctr">
            <a:solidFill>
              <a:srgbClr val="FF0000"/>
            </a:solidFill>
            <a:prstDash val="solid"/>
            <a:round/>
            <a:headEnd type="none" w="med" len="med"/>
            <a:tailEnd type="none" w="sm" len="sm"/>
          </a:ln>
          <a:effectLst/>
        </p:spPr>
      </p:cxnSp>
      <p:cxnSp>
        <p:nvCxnSpPr>
          <p:cNvPr id="11" name="Straight Arrow Connector 10"/>
          <p:cNvCxnSpPr/>
          <p:nvPr/>
        </p:nvCxnSpPr>
        <p:spPr bwMode="auto">
          <a:xfrm flipH="1">
            <a:off x="9674591" y="2271945"/>
            <a:ext cx="628280" cy="2"/>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H="1">
            <a:off x="8973431" y="3667059"/>
            <a:ext cx="1343766" cy="1"/>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8" name="Straight Arrow Connector 17"/>
          <p:cNvCxnSpPr/>
          <p:nvPr/>
        </p:nvCxnSpPr>
        <p:spPr bwMode="auto">
          <a:xfrm flipV="1">
            <a:off x="10317829" y="3577647"/>
            <a:ext cx="0" cy="1472502"/>
          </a:xfrm>
          <a:prstGeom prst="straightConnector1">
            <a:avLst/>
          </a:prstGeom>
          <a:solidFill>
            <a:srgbClr val="FFFF00"/>
          </a:solidFill>
          <a:ln w="25400" cap="flat" cmpd="sng" algn="ctr">
            <a:solidFill>
              <a:srgbClr val="FF0000"/>
            </a:solidFill>
            <a:prstDash val="solid"/>
            <a:round/>
            <a:headEnd type="none" w="med" len="med"/>
            <a:tailEnd type="none" w="sm" len="sm"/>
          </a:ln>
          <a:effectLst/>
        </p:spPr>
      </p:cxnSp>
      <p:sp>
        <p:nvSpPr>
          <p:cNvPr id="20" name="Rectangle 19"/>
          <p:cNvSpPr/>
          <p:nvPr/>
        </p:nvSpPr>
        <p:spPr>
          <a:xfrm>
            <a:off x="8238309" y="5128903"/>
            <a:ext cx="2064562" cy="501188"/>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p:cNvCxnSpPr/>
          <p:nvPr/>
        </p:nvCxnSpPr>
        <p:spPr bwMode="auto">
          <a:xfrm>
            <a:off x="6775269" y="4807131"/>
            <a:ext cx="1463040" cy="572366"/>
          </a:xfrm>
          <a:prstGeom prst="straightConnector1">
            <a:avLst/>
          </a:prstGeom>
          <a:solidFill>
            <a:srgbClr val="FFFF00"/>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97314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3</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CONTROLLER</a:t>
            </a:r>
            <a:endParaRPr lang="en-US" sz="9600" b="1" dirty="0">
              <a:solidFill>
                <a:srgbClr val="C00000"/>
              </a:solidFill>
            </a:endParaRPr>
          </a:p>
        </p:txBody>
      </p:sp>
    </p:spTree>
    <p:extLst>
      <p:ext uri="{BB962C8B-B14F-4D97-AF65-F5344CB8AC3E}">
        <p14:creationId xmlns:p14="http://schemas.microsoft.com/office/powerpoint/2010/main" val="9286962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85459" y="1016444"/>
            <a:ext cx="8676064" cy="2785378"/>
          </a:xfrm>
          <a:prstGeom prst="rect">
            <a:avLst/>
          </a:prstGeom>
        </p:spPr>
        <p:txBody>
          <a:bodyPr/>
          <a:lstStyle/>
          <a:p>
            <a:r>
              <a:rPr lang="en-US" sz="2400" dirty="0">
                <a:cs typeface="Arial"/>
              </a:rPr>
              <a:t>Simple .NET class that </a:t>
            </a:r>
            <a:r>
              <a:rPr lang="en-US" sz="2400" dirty="0">
                <a:solidFill>
                  <a:srgbClr val="C00000"/>
                </a:solidFill>
                <a:latin typeface="Segoe Print" pitchFamily="2" charset="0"/>
                <a:cs typeface="Arial"/>
              </a:rPr>
              <a:t>orchestrates</a:t>
            </a:r>
            <a:r>
              <a:rPr lang="en-US" sz="2400" dirty="0">
                <a:cs typeface="Arial"/>
              </a:rPr>
              <a:t> entire request </a:t>
            </a:r>
          </a:p>
          <a:p>
            <a:r>
              <a:rPr lang="en-US" sz="2400" dirty="0">
                <a:cs typeface="Arial"/>
              </a:rPr>
              <a:t>Exposes 1-to-many public methods called </a:t>
            </a:r>
            <a:r>
              <a:rPr lang="en-US" sz="2400" dirty="0">
                <a:solidFill>
                  <a:srgbClr val="C00000"/>
                </a:solidFill>
                <a:latin typeface="Segoe Print" pitchFamily="2" charset="0"/>
                <a:cs typeface="Arial"/>
              </a:rPr>
              <a:t>Action Methods</a:t>
            </a:r>
            <a:r>
              <a:rPr lang="en-US" sz="2400" dirty="0">
                <a:solidFill>
                  <a:srgbClr val="FF0000"/>
                </a:solidFill>
                <a:latin typeface="Segoe Print" pitchFamily="2" charset="0"/>
                <a:cs typeface="Arial"/>
              </a:rPr>
              <a:t>…</a:t>
            </a:r>
          </a:p>
          <a:p>
            <a:r>
              <a:rPr lang="en-US" sz="2400" dirty="0">
                <a:cs typeface="Arial"/>
              </a:rPr>
              <a:t>Each Action Method returns an </a:t>
            </a:r>
            <a:r>
              <a:rPr lang="en-US" sz="2400" dirty="0">
                <a:solidFill>
                  <a:srgbClr val="C00000"/>
                </a:solidFill>
                <a:latin typeface="Segoe Print" pitchFamily="2" charset="0"/>
                <a:cs typeface="Arial"/>
              </a:rPr>
              <a:t>Action Result</a:t>
            </a:r>
            <a:r>
              <a:rPr lang="en-US" sz="2400" dirty="0">
                <a:solidFill>
                  <a:srgbClr val="FF0000"/>
                </a:solidFill>
                <a:latin typeface="Segoe Print" pitchFamily="2" charset="0"/>
                <a:cs typeface="Arial"/>
              </a:rPr>
              <a:t>… </a:t>
            </a:r>
            <a:r>
              <a:rPr lang="en-US" sz="2400" dirty="0">
                <a:cs typeface="Arial"/>
              </a:rPr>
              <a:t>(HTML, JSON, string, file, etc.) </a:t>
            </a:r>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What is a Controller?</a:t>
            </a:r>
          </a:p>
        </p:txBody>
      </p:sp>
      <p:sp>
        <p:nvSpPr>
          <p:cNvPr id="3" name="Rounded Rectangle 2"/>
          <p:cNvSpPr/>
          <p:nvPr/>
        </p:nvSpPr>
        <p:spPr>
          <a:xfrm>
            <a:off x="3205316" y="3234813"/>
            <a:ext cx="5879691" cy="2812026"/>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Public class </a:t>
            </a:r>
            <a:r>
              <a:rPr lang="en-US" dirty="0" err="1">
                <a:solidFill>
                  <a:srgbClr val="000000"/>
                </a:solidFill>
              </a:rPr>
              <a:t>CustomerController</a:t>
            </a:r>
            <a:r>
              <a:rPr lang="en-US" dirty="0">
                <a:solidFill>
                  <a:srgbClr val="000000"/>
                </a:solidFill>
              </a:rPr>
              <a:t> : Controller</a:t>
            </a:r>
          </a:p>
          <a:p>
            <a:r>
              <a:rPr lang="en-US" dirty="0">
                <a:solidFill>
                  <a:srgbClr val="000000"/>
                </a:solidFill>
              </a:rPr>
              <a:t>{</a:t>
            </a:r>
          </a:p>
          <a:p>
            <a:r>
              <a:rPr lang="en-US" dirty="0">
                <a:solidFill>
                  <a:srgbClr val="000000"/>
                </a:solidFill>
              </a:rPr>
              <a:t>    [</a:t>
            </a:r>
            <a:r>
              <a:rPr lang="en-US" dirty="0" err="1">
                <a:solidFill>
                  <a:srgbClr val="F9FBA5"/>
                </a:solidFill>
              </a:rPr>
              <a:t>HttpPost</a:t>
            </a:r>
            <a:r>
              <a:rPr lang="en-US" dirty="0">
                <a:solidFill>
                  <a:srgbClr val="000000"/>
                </a:solidFill>
              </a:rPr>
              <a:t>]</a:t>
            </a:r>
          </a:p>
          <a:p>
            <a:r>
              <a:rPr lang="en-US" dirty="0">
                <a:solidFill>
                  <a:srgbClr val="000000"/>
                </a:solidFill>
              </a:rPr>
              <a:t>    public </a:t>
            </a:r>
            <a:r>
              <a:rPr lang="en-US" dirty="0" err="1">
                <a:solidFill>
                  <a:srgbClr val="F9FBA5"/>
                </a:solidFill>
              </a:rPr>
              <a:t>ActionResult</a:t>
            </a:r>
            <a:r>
              <a:rPr lang="en-US" dirty="0">
                <a:solidFill>
                  <a:srgbClr val="000000"/>
                </a:solidFill>
              </a:rPr>
              <a:t> </a:t>
            </a:r>
            <a:r>
              <a:rPr lang="en-US" dirty="0">
                <a:solidFill>
                  <a:srgbClr val="F9FBA5"/>
                </a:solidFill>
              </a:rPr>
              <a:t>Create</a:t>
            </a:r>
            <a:r>
              <a:rPr lang="en-US" dirty="0">
                <a:solidFill>
                  <a:srgbClr val="000000"/>
                </a:solidFill>
              </a:rPr>
              <a:t>(</a:t>
            </a:r>
            <a:r>
              <a:rPr lang="en-US" dirty="0">
                <a:solidFill>
                  <a:srgbClr val="F9FBA5"/>
                </a:solidFill>
              </a:rPr>
              <a:t>Model model</a:t>
            </a:r>
            <a:r>
              <a:rPr lang="en-US" dirty="0">
                <a:solidFill>
                  <a:srgbClr val="000000"/>
                </a:solidFill>
              </a:rPr>
              <a:t>)        </a:t>
            </a:r>
          </a:p>
          <a:p>
            <a:r>
              <a:rPr lang="en-US" dirty="0">
                <a:solidFill>
                  <a:srgbClr val="000000"/>
                </a:solidFill>
              </a:rPr>
              <a:t>    {             </a:t>
            </a:r>
          </a:p>
          <a:p>
            <a:r>
              <a:rPr lang="en-US" dirty="0">
                <a:solidFill>
                  <a:srgbClr val="000000"/>
                </a:solidFill>
              </a:rPr>
              <a:t>         //…. Receives and processes submitted data</a:t>
            </a:r>
          </a:p>
          <a:p>
            <a:r>
              <a:rPr lang="en-US" dirty="0">
                <a:solidFill>
                  <a:srgbClr val="000000"/>
                </a:solidFill>
              </a:rPr>
              <a:t>         return view(“Create”);</a:t>
            </a:r>
          </a:p>
          <a:p>
            <a:r>
              <a:rPr lang="en-US" dirty="0">
                <a:solidFill>
                  <a:srgbClr val="000000"/>
                </a:solidFill>
              </a:rPr>
              <a:t>    }</a:t>
            </a:r>
          </a:p>
          <a:p>
            <a:r>
              <a:rPr lang="en-US" dirty="0">
                <a:solidFill>
                  <a:srgbClr val="000000"/>
                </a:solidFill>
              </a:rPr>
              <a:t>}</a:t>
            </a:r>
          </a:p>
        </p:txBody>
      </p:sp>
      <p:sp>
        <p:nvSpPr>
          <p:cNvPr id="6" name="Rounded Rectangular Callout 5"/>
          <p:cNvSpPr/>
          <p:nvPr/>
        </p:nvSpPr>
        <p:spPr bwMode="auto">
          <a:xfrm>
            <a:off x="8613056" y="2843530"/>
            <a:ext cx="1573163" cy="377539"/>
          </a:xfrm>
          <a:prstGeom prst="wedgeRoundRectCallout">
            <a:avLst>
              <a:gd name="adj1" fmla="val -208572"/>
              <a:gd name="adj2" fmla="val 343414"/>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Method</a:t>
            </a:r>
          </a:p>
        </p:txBody>
      </p:sp>
      <p:sp>
        <p:nvSpPr>
          <p:cNvPr id="7" name="Rounded Rectangular Callout 6"/>
          <p:cNvSpPr/>
          <p:nvPr/>
        </p:nvSpPr>
        <p:spPr bwMode="auto">
          <a:xfrm>
            <a:off x="8477859" y="3613053"/>
            <a:ext cx="1843554" cy="377539"/>
          </a:xfrm>
          <a:prstGeom prst="wedgeRoundRectCallout">
            <a:avLst>
              <a:gd name="adj1" fmla="val -121639"/>
              <a:gd name="adj2" fmla="val 12986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Parameter</a:t>
            </a:r>
          </a:p>
        </p:txBody>
      </p:sp>
      <p:sp>
        <p:nvSpPr>
          <p:cNvPr id="8" name="Rounded Rectangular Callout 7"/>
          <p:cNvSpPr/>
          <p:nvPr/>
        </p:nvSpPr>
        <p:spPr bwMode="auto">
          <a:xfrm>
            <a:off x="1939409" y="3319089"/>
            <a:ext cx="1265907" cy="377539"/>
          </a:xfrm>
          <a:prstGeom prst="wedgeRoundRectCallout">
            <a:avLst>
              <a:gd name="adj1" fmla="val 90011"/>
              <a:gd name="adj2" fmla="val 157424"/>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Filter</a:t>
            </a:r>
          </a:p>
        </p:txBody>
      </p:sp>
      <p:sp>
        <p:nvSpPr>
          <p:cNvPr id="9" name="Rounded Rectangular Callout 8"/>
          <p:cNvSpPr/>
          <p:nvPr/>
        </p:nvSpPr>
        <p:spPr bwMode="auto">
          <a:xfrm>
            <a:off x="2129588" y="5221630"/>
            <a:ext cx="1419856" cy="377539"/>
          </a:xfrm>
          <a:prstGeom prst="wedgeRoundRectCallout">
            <a:avLst>
              <a:gd name="adj1" fmla="val 118049"/>
              <a:gd name="adj2" fmla="val -232353"/>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en-US" sz="1400" dirty="0">
                <a:solidFill>
                  <a:srgbClr val="0000FF"/>
                </a:solidFill>
                <a:latin typeface="Segoe Print" pitchFamily="2" charset="0"/>
              </a:rPr>
              <a:t>Action Result</a:t>
            </a:r>
          </a:p>
        </p:txBody>
      </p:sp>
    </p:spTree>
    <p:extLst>
      <p:ext uri="{BB962C8B-B14F-4D97-AF65-F5344CB8AC3E}">
        <p14:creationId xmlns:p14="http://schemas.microsoft.com/office/powerpoint/2010/main" val="12112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692" y="116931"/>
            <a:ext cx="10918108" cy="1325563"/>
          </a:xfrm>
        </p:spPr>
        <p:txBody>
          <a:bodyPr/>
          <a:lstStyle/>
          <a:p>
            <a:r>
              <a:rPr lang="en-US" b="1" dirty="0"/>
              <a:t>David Walker</a:t>
            </a:r>
          </a:p>
        </p:txBody>
      </p:sp>
      <p:sp>
        <p:nvSpPr>
          <p:cNvPr id="10" name="Content Placeholder 3"/>
          <p:cNvSpPr>
            <a:spLocks noGrp="1"/>
          </p:cNvSpPr>
          <p:nvPr>
            <p:ph idx="1"/>
          </p:nvPr>
        </p:nvSpPr>
        <p:spPr>
          <a:xfrm>
            <a:off x="435692" y="1295400"/>
            <a:ext cx="11151917" cy="5257800"/>
          </a:xfrm>
        </p:spPr>
        <p:txBody>
          <a:bodyPr>
            <a:normAutofit fontScale="92500" lnSpcReduction="10000"/>
          </a:bodyPr>
          <a:lstStyle/>
          <a:p>
            <a:r>
              <a:rPr lang="en-US" sz="3200" b="1" dirty="0"/>
              <a:t>Sitecore 2018 &amp; 2015 Technology MVP</a:t>
            </a:r>
          </a:p>
          <a:p>
            <a:r>
              <a:rPr lang="en-US" sz="3200" b="1" dirty="0"/>
              <a:t>Former three-time Microsoft ASP.NET MVP</a:t>
            </a:r>
          </a:p>
          <a:p>
            <a:r>
              <a:rPr lang="en-US" sz="3200" dirty="0"/>
              <a:t>Principal</a:t>
            </a:r>
            <a:r>
              <a:rPr lang="en-US" sz="3200" b="1" dirty="0"/>
              <a:t> Architect – Clear Measure</a:t>
            </a:r>
          </a:p>
          <a:p>
            <a:r>
              <a:rPr lang="en-US" sz="3200" b="1" dirty="0"/>
              <a:t>Sitecore Certified Developer  I &amp; II – 5.3 &amp; 8.2</a:t>
            </a:r>
          </a:p>
          <a:p>
            <a:r>
              <a:rPr lang="en-US" sz="3200" b="1" dirty="0"/>
              <a:t>Over 25+ years </a:t>
            </a:r>
            <a:r>
              <a:rPr lang="en-US" sz="3200" b="1" dirty="0" err="1"/>
              <a:t>exp</a:t>
            </a:r>
            <a:r>
              <a:rPr lang="en-US" sz="3200" b="1" dirty="0"/>
              <a:t>, 75% as a Consultant</a:t>
            </a:r>
          </a:p>
          <a:p>
            <a:r>
              <a:rPr lang="en-US" sz="3200" b="1" dirty="0"/>
              <a:t>Certified Scrum Master, Scrum Developer</a:t>
            </a:r>
          </a:p>
          <a:p>
            <a:r>
              <a:rPr lang="en-US" sz="3200" b="1" dirty="0"/>
              <a:t>MCP in 2003, MCAD &amp; MCSD in 2005</a:t>
            </a:r>
          </a:p>
          <a:p>
            <a:r>
              <a:rPr lang="en-US" sz="3200" b="1" dirty="0"/>
              <a:t>Former Senior App Dev Manager at Microsoft </a:t>
            </a:r>
          </a:p>
          <a:p>
            <a:r>
              <a:rPr lang="en-US" sz="3200" b="1" dirty="0"/>
              <a:t>TechFests.com founder – 13</a:t>
            </a:r>
            <a:r>
              <a:rPr lang="en-US" sz="3200" b="1" baseline="30000" dirty="0"/>
              <a:t>th</a:t>
            </a:r>
            <a:r>
              <a:rPr lang="en-US" sz="3200" b="1" dirty="0"/>
              <a:t> year of TulsaTechFest.com</a:t>
            </a:r>
          </a:p>
          <a:p>
            <a:r>
              <a:rPr lang="en-US" sz="3200" b="1" dirty="0"/>
              <a:t>SITECOREDAVE.com, RADICALDAVE.com, “Mr. TechFest”</a:t>
            </a:r>
          </a:p>
        </p:txBody>
      </p:sp>
      <p:pic>
        <p:nvPicPr>
          <p:cNvPr id="11" name="Picture Placeholder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297753" y="1107332"/>
            <a:ext cx="2286000" cy="2286000"/>
          </a:xfrm>
          <a:prstGeom prst="rect">
            <a:avLst/>
          </a:prstGeom>
        </p:spPr>
      </p:pic>
      <p:pic>
        <p:nvPicPr>
          <p:cNvPr id="12" name="Picture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7753" y="1115850"/>
            <a:ext cx="2286000" cy="2286000"/>
          </a:xfrm>
          <a:prstGeom prst="rect">
            <a:avLst/>
          </a:prstGeom>
          <a:solidFill>
            <a:srgbClr val="EC3C01"/>
          </a:solidFill>
        </p:spPr>
      </p:pic>
      <p:sp>
        <p:nvSpPr>
          <p:cNvPr id="13" name="Content Placeholder 3"/>
          <p:cNvSpPr txBox="1">
            <a:spLocks/>
          </p:cNvSpPr>
          <p:nvPr/>
        </p:nvSpPr>
        <p:spPr>
          <a:xfrm>
            <a:off x="8916988" y="3460139"/>
            <a:ext cx="3048000" cy="2000548"/>
          </a:xfrm>
          <a:prstGeom prst="rect">
            <a:avLst/>
          </a:prstGeom>
        </p:spPr>
        <p:txBody>
          <a:bodyPr vert="horz" wrap="square" lIns="0" tIns="0" rIns="0" bIns="0" rtlCol="0">
            <a:spAutoFit/>
          </a:bodyPr>
          <a:lstStyle>
            <a:lvl1pPr marL="347663" indent="-347663" algn="l" defTabSz="914363" rtl="0" eaLnBrk="1" latinLnBrk="0" hangingPunct="1">
              <a:lnSpc>
                <a:spcPct val="90000"/>
              </a:lnSpc>
              <a:spcBef>
                <a:spcPct val="20000"/>
              </a:spcBef>
              <a:buClr>
                <a:schemeClr val="accent1"/>
              </a:buClr>
              <a:buSzPct val="100000"/>
              <a:buFont typeface="Wingdings" pitchFamily="2" charset="2"/>
              <a:buChar char="§"/>
              <a:defRPr sz="3200" kern="1200" spc="-150">
                <a:solidFill>
                  <a:srgbClr val="00B2E6"/>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 typeface="Wingdings" pitchFamily="2" charset="2"/>
              <a:buChar char="§"/>
              <a:defRPr sz="3200" kern="1200" spc="-150">
                <a:solidFill>
                  <a:srgbClr val="00B2E6"/>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tx1"/>
                </a:solidFill>
                <a:latin typeface="+mn-lt"/>
              </a:rPr>
              <a:t>Connect with Me</a:t>
            </a:r>
          </a:p>
          <a:p>
            <a:pPr marL="0" indent="0">
              <a:buNone/>
            </a:pPr>
            <a:r>
              <a:rPr lang="fr-FR" sz="2000" b="1" dirty="0">
                <a:solidFill>
                  <a:schemeClr val="tx1"/>
                </a:solidFill>
                <a:latin typeface="+mn-lt"/>
              </a:rPr>
              <a:t>Email : dave@RadicalDave.com</a:t>
            </a:r>
          </a:p>
          <a:p>
            <a:pPr marL="0" indent="0">
              <a:buNone/>
            </a:pPr>
            <a:r>
              <a:rPr lang="fr-FR" sz="2000" b="1" dirty="0">
                <a:solidFill>
                  <a:schemeClr val="tx1"/>
                </a:solidFill>
                <a:latin typeface="+mn-lt"/>
              </a:rPr>
              <a:t>Twitter : @DavidWalker</a:t>
            </a:r>
          </a:p>
          <a:p>
            <a:pPr marL="0" indent="0">
              <a:buNone/>
            </a:pPr>
            <a:r>
              <a:rPr lang="fr-FR" sz="2000" b="1" dirty="0">
                <a:solidFill>
                  <a:schemeClr val="tx1"/>
                </a:solidFill>
                <a:latin typeface="+mn-lt"/>
              </a:rPr>
              <a:t>Blog: RadicalDave.com</a:t>
            </a:r>
          </a:p>
          <a:p>
            <a:pPr marL="0" indent="0">
              <a:buNone/>
            </a:pPr>
            <a:endParaRPr lang="en-US" b="1" dirty="0">
              <a:solidFill>
                <a:schemeClr val="tx1"/>
              </a:solidFill>
              <a:latin typeface="+mn-lt"/>
            </a:endParaRPr>
          </a:p>
        </p:txBody>
      </p:sp>
    </p:spTree>
    <p:extLst>
      <p:ext uri="{BB962C8B-B14F-4D97-AF65-F5344CB8AC3E}">
        <p14:creationId xmlns:p14="http://schemas.microsoft.com/office/powerpoint/2010/main" val="362541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Invoked from Routing Engine</a:t>
            </a:r>
          </a:p>
        </p:txBody>
      </p:sp>
      <p:sp>
        <p:nvSpPr>
          <p:cNvPr id="15" name="Content Placeholder 4"/>
          <p:cNvSpPr>
            <a:spLocks noGrp="1"/>
          </p:cNvSpPr>
          <p:nvPr>
            <p:ph idx="4294967295"/>
          </p:nvPr>
        </p:nvSpPr>
        <p:spPr>
          <a:xfrm>
            <a:off x="1957754" y="933615"/>
            <a:ext cx="8229600" cy="2154436"/>
          </a:xfrm>
          <a:prstGeom prst="rect">
            <a:avLst/>
          </a:prstGeom>
        </p:spPr>
        <p:txBody>
          <a:bodyPr/>
          <a:lstStyle/>
          <a:p>
            <a:r>
              <a:rPr lang="en-US" dirty="0"/>
              <a:t>Controllers/Actions are </a:t>
            </a:r>
            <a:r>
              <a:rPr lang="en-US" dirty="0">
                <a:solidFill>
                  <a:srgbClr val="C00000"/>
                </a:solidFill>
                <a:latin typeface="Segoe Print" pitchFamily="2" charset="0"/>
              </a:rPr>
              <a:t>URL-Address</a:t>
            </a:r>
            <a:r>
              <a:rPr lang="en-US" sz="2400" dirty="0">
                <a:solidFill>
                  <a:srgbClr val="C00000"/>
                </a:solidFill>
                <a:latin typeface="Segoe Print" pitchFamily="2" charset="0"/>
              </a:rPr>
              <a:t>able…</a:t>
            </a:r>
          </a:p>
          <a:p>
            <a:pPr lvl="1"/>
            <a:r>
              <a:rPr lang="en-US" dirty="0"/>
              <a:t>Routing engine parses URL:  </a:t>
            </a:r>
            <a:r>
              <a:rPr lang="en-US" dirty="0">
                <a:solidFill>
                  <a:srgbClr val="060AAC"/>
                </a:solidFill>
                <a:latin typeface="Segoe Print" pitchFamily="2" charset="0"/>
              </a:rPr>
              <a:t>/</a:t>
            </a:r>
            <a:r>
              <a:rPr lang="en-US" dirty="0">
                <a:solidFill>
                  <a:srgbClr val="C00000"/>
                </a:solidFill>
                <a:latin typeface="Segoe Print" pitchFamily="2" charset="0"/>
              </a:rPr>
              <a:t>home</a:t>
            </a:r>
            <a:r>
              <a:rPr lang="en-US" dirty="0">
                <a:solidFill>
                  <a:srgbClr val="060AAC"/>
                </a:solidFill>
                <a:latin typeface="Segoe Print" pitchFamily="2" charset="0"/>
              </a:rPr>
              <a:t>/</a:t>
            </a:r>
            <a:r>
              <a:rPr lang="en-US" dirty="0">
                <a:solidFill>
                  <a:srgbClr val="C00000"/>
                </a:solidFill>
                <a:latin typeface="Segoe Print" pitchFamily="2" charset="0"/>
              </a:rPr>
              <a:t>index</a:t>
            </a:r>
            <a:endParaRPr lang="en-US" dirty="0">
              <a:latin typeface="Segoe Print" pitchFamily="2" charset="0"/>
            </a:endParaRPr>
          </a:p>
          <a:p>
            <a:pPr lvl="1"/>
            <a:r>
              <a:rPr lang="en-US" dirty="0"/>
              <a:t>Maps to corresponding controller and action method</a:t>
            </a:r>
          </a:p>
          <a:p>
            <a:pPr lvl="1"/>
            <a:r>
              <a:rPr lang="en-US" dirty="0"/>
              <a:t>Returns an “</a:t>
            </a:r>
            <a:r>
              <a:rPr lang="en-US" dirty="0">
                <a:solidFill>
                  <a:srgbClr val="C00000"/>
                </a:solidFill>
                <a:latin typeface="Segoe Print" pitchFamily="2" charset="0"/>
              </a:rPr>
              <a:t>action result</a:t>
            </a:r>
            <a:r>
              <a:rPr lang="en-US" dirty="0"/>
              <a:t>“</a:t>
            </a:r>
            <a:endParaRPr lang="en-US" dirty="0">
              <a:solidFill>
                <a:srgbClr val="C00000"/>
              </a:solidFill>
              <a:latin typeface="Segoe Print" pitchFamily="2" charset="0"/>
            </a:endParaRPr>
          </a:p>
          <a:p>
            <a:pPr marL="457200" lvl="1"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600" y="3686522"/>
            <a:ext cx="2410822" cy="60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ular Callout 8"/>
          <p:cNvSpPr/>
          <p:nvPr/>
        </p:nvSpPr>
        <p:spPr bwMode="auto">
          <a:xfrm>
            <a:off x="2445862" y="5261163"/>
            <a:ext cx="2503235" cy="536200"/>
          </a:xfrm>
          <a:prstGeom prst="wedgeRoundRectCallout">
            <a:avLst>
              <a:gd name="adj1" fmla="val -2915"/>
              <a:gd name="adj2" fmla="val -26020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Both controller and action </a:t>
            </a:r>
          </a:p>
          <a:p>
            <a:r>
              <a:rPr lang="en-US" sz="1400" dirty="0">
                <a:solidFill>
                  <a:srgbClr val="0000FF"/>
                </a:solidFill>
                <a:latin typeface="Segoe Print" pitchFamily="2" charset="0"/>
              </a:rPr>
              <a:t>are URL Addressable</a:t>
            </a:r>
          </a:p>
        </p:txBody>
      </p:sp>
      <p:sp>
        <p:nvSpPr>
          <p:cNvPr id="18" name="Oval 17"/>
          <p:cNvSpPr/>
          <p:nvPr/>
        </p:nvSpPr>
        <p:spPr>
          <a:xfrm>
            <a:off x="3377645" y="3758995"/>
            <a:ext cx="851338" cy="466004"/>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own Arrow 4"/>
          <p:cNvSpPr/>
          <p:nvPr/>
        </p:nvSpPr>
        <p:spPr>
          <a:xfrm rot="4620000">
            <a:off x="8830032" y="790176"/>
            <a:ext cx="600474" cy="1436064"/>
          </a:xfrm>
          <a:prstGeom prst="downArrow">
            <a:avLst/>
          </a:prstGeom>
          <a:gradFill flip="none" rotWithShape="1">
            <a:gsLst>
              <a:gs pos="0">
                <a:srgbClr val="5191CD">
                  <a:lumMod val="82000"/>
                </a:srgbClr>
              </a:gs>
              <a:gs pos="63000">
                <a:srgbClr val="5191CD">
                  <a:alpha val="71000"/>
                  <a:lumMod val="90000"/>
                </a:srgbClr>
              </a:gs>
              <a:gs pos="100000">
                <a:srgbClr val="A4D7F4">
                  <a:lumMod val="100000"/>
                </a:srgbClr>
              </a:gs>
            </a:gsLst>
            <a:lin ang="3600000" scaled="0"/>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5293965" y="2939637"/>
            <a:ext cx="5157399" cy="3383168"/>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public class </a:t>
            </a:r>
            <a:r>
              <a:rPr lang="en-US" sz="1400" dirty="0">
                <a:solidFill>
                  <a:srgbClr val="F9FBA5"/>
                </a:solidFill>
              </a:rPr>
              <a:t>HomeController</a:t>
            </a:r>
            <a:r>
              <a:rPr lang="en-US" sz="1400" dirty="0">
                <a:solidFill>
                  <a:srgbClr val="000000"/>
                </a:solidFill>
              </a:rPr>
              <a:t> : Controller</a:t>
            </a:r>
          </a:p>
          <a:p>
            <a:r>
              <a:rPr lang="en-US" sz="1400" dirty="0">
                <a:solidFill>
                  <a:srgbClr val="000000"/>
                </a:solidFill>
              </a:rPr>
              <a:t>{</a:t>
            </a:r>
          </a:p>
          <a:p>
            <a:r>
              <a:rPr lang="en-US" sz="1400" dirty="0">
                <a:solidFill>
                  <a:srgbClr val="000000"/>
                </a:solidFill>
              </a:rPr>
              <a:t>        public </a:t>
            </a:r>
            <a:r>
              <a:rPr lang="en-US" sz="1400" dirty="0" err="1">
                <a:solidFill>
                  <a:srgbClr val="000000"/>
                </a:solidFill>
              </a:rPr>
              <a:t>ActionResult</a:t>
            </a:r>
            <a:r>
              <a:rPr lang="en-US" sz="1400" dirty="0">
                <a:solidFill>
                  <a:srgbClr val="000000"/>
                </a:solidFill>
              </a:rPr>
              <a:t> </a:t>
            </a:r>
            <a:r>
              <a:rPr lang="en-US" sz="1400" dirty="0">
                <a:solidFill>
                  <a:srgbClr val="F9FBA5"/>
                </a:solidFill>
              </a:rPr>
              <a:t>Index</a:t>
            </a:r>
            <a:r>
              <a:rPr lang="en-US" sz="1400" dirty="0">
                <a:solidFill>
                  <a:srgbClr val="000000"/>
                </a:solidFill>
              </a:rPr>
              <a:t>()</a:t>
            </a:r>
          </a:p>
          <a:p>
            <a:r>
              <a:rPr lang="en-US" sz="1400" dirty="0">
                <a:solidFill>
                  <a:srgbClr val="000000"/>
                </a:solidFill>
              </a:rPr>
              <a:t>        {</a:t>
            </a:r>
          </a:p>
          <a:p>
            <a:r>
              <a:rPr lang="en-US" sz="1400" dirty="0">
                <a:solidFill>
                  <a:srgbClr val="000000"/>
                </a:solidFill>
              </a:rPr>
              <a:t>            </a:t>
            </a:r>
            <a:r>
              <a:rPr lang="en-US" sz="1400" dirty="0" err="1">
                <a:solidFill>
                  <a:srgbClr val="000000"/>
                </a:solidFill>
              </a:rPr>
              <a:t>ViewBag.Message</a:t>
            </a:r>
            <a:r>
              <a:rPr lang="en-US" sz="1400" dirty="0">
                <a:solidFill>
                  <a:srgbClr val="000000"/>
                </a:solidFill>
              </a:rPr>
              <a:t> = "Welcome!";</a:t>
            </a:r>
          </a:p>
          <a:p>
            <a:r>
              <a:rPr lang="en-US" sz="1400" dirty="0">
                <a:solidFill>
                  <a:srgbClr val="000000"/>
                </a:solidFill>
              </a:rPr>
              <a:t>            return View();</a:t>
            </a:r>
          </a:p>
          <a:p>
            <a:r>
              <a:rPr lang="en-US" sz="1400" dirty="0">
                <a:solidFill>
                  <a:srgbClr val="000000"/>
                </a:solidFill>
              </a:rPr>
              <a:t>        }</a:t>
            </a:r>
          </a:p>
          <a:p>
            <a:endParaRPr lang="en-US" sz="1400" dirty="0">
              <a:solidFill>
                <a:srgbClr val="000000"/>
              </a:solidFill>
            </a:endParaRPr>
          </a:p>
          <a:p>
            <a:r>
              <a:rPr lang="en-US" sz="1400" dirty="0">
                <a:solidFill>
                  <a:srgbClr val="000000"/>
                </a:solidFill>
              </a:rPr>
              <a:t>        public </a:t>
            </a:r>
            <a:r>
              <a:rPr lang="en-US" sz="1400" dirty="0" err="1">
                <a:solidFill>
                  <a:srgbClr val="000000"/>
                </a:solidFill>
              </a:rPr>
              <a:t>ActionResult</a:t>
            </a:r>
            <a:r>
              <a:rPr lang="en-US" sz="1400" dirty="0">
                <a:solidFill>
                  <a:srgbClr val="000000"/>
                </a:solidFill>
              </a:rPr>
              <a:t> Retrieve(int id)</a:t>
            </a:r>
          </a:p>
          <a:p>
            <a:r>
              <a:rPr lang="en-US" sz="1400" dirty="0">
                <a:solidFill>
                  <a:srgbClr val="000000"/>
                </a:solidFill>
              </a:rPr>
              <a:t>        {</a:t>
            </a:r>
          </a:p>
          <a:p>
            <a:r>
              <a:rPr lang="en-US" sz="1400" dirty="0">
                <a:solidFill>
                  <a:srgbClr val="000000"/>
                </a:solidFill>
              </a:rPr>
              <a:t>            // Code that retrieves customer by id</a:t>
            </a:r>
          </a:p>
          <a:p>
            <a:r>
              <a:rPr lang="en-US" sz="1400" dirty="0">
                <a:solidFill>
                  <a:srgbClr val="000000"/>
                </a:solidFill>
              </a:rPr>
              <a:t>            return View(“Retrieve”, </a:t>
            </a:r>
            <a:r>
              <a:rPr lang="en-US" sz="1400" dirty="0" err="1">
                <a:solidFill>
                  <a:srgbClr val="000000"/>
                </a:solidFill>
              </a:rPr>
              <a:t>dataFile</a:t>
            </a:r>
            <a:r>
              <a:rPr lang="en-US" sz="1400" dirty="0">
                <a:solidFill>
                  <a:srgbClr val="000000"/>
                </a:solidFill>
              </a:rPr>
              <a:t>);</a:t>
            </a:r>
          </a:p>
          <a:p>
            <a:r>
              <a:rPr lang="en-US" sz="1400" dirty="0">
                <a:solidFill>
                  <a:srgbClr val="000000"/>
                </a:solidFill>
              </a:rPr>
              <a:t>        }</a:t>
            </a:r>
          </a:p>
          <a:p>
            <a:r>
              <a:rPr lang="en-US" sz="1400" dirty="0">
                <a:solidFill>
                  <a:srgbClr val="000000"/>
                </a:solidFill>
              </a:rPr>
              <a:t>    }</a:t>
            </a:r>
          </a:p>
        </p:txBody>
      </p:sp>
      <p:cxnSp>
        <p:nvCxnSpPr>
          <p:cNvPr id="10" name="Straight Arrow Connector 9"/>
          <p:cNvCxnSpPr>
            <a:stCxn id="18" idx="6"/>
          </p:cNvCxnSpPr>
          <p:nvPr/>
        </p:nvCxnSpPr>
        <p:spPr bwMode="auto">
          <a:xfrm flipV="1">
            <a:off x="4228983" y="3453261"/>
            <a:ext cx="2254638" cy="538736"/>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7" name="Straight Arrow Connector 16"/>
          <p:cNvCxnSpPr>
            <a:stCxn id="18" idx="6"/>
          </p:cNvCxnSpPr>
          <p:nvPr/>
        </p:nvCxnSpPr>
        <p:spPr bwMode="auto">
          <a:xfrm flipV="1">
            <a:off x="4228983" y="3758995"/>
            <a:ext cx="3247500" cy="233002"/>
          </a:xfrm>
          <a:prstGeom prst="straightConnector1">
            <a:avLst/>
          </a:prstGeom>
          <a:solidFill>
            <a:srgbClr val="FFFF00"/>
          </a:solidFill>
          <a:ln w="25400" cap="flat" cmpd="sng" algn="ctr">
            <a:solidFill>
              <a:srgbClr val="FF0000"/>
            </a:solidFill>
            <a:prstDash val="solid"/>
            <a:round/>
            <a:headEnd type="none" w="med" len="med"/>
            <a:tailEnd type="arrow"/>
          </a:ln>
          <a:effectLst/>
        </p:spPr>
      </p:cxnSp>
      <p:sp>
        <p:nvSpPr>
          <p:cNvPr id="20" name="Rectangle 19"/>
          <p:cNvSpPr/>
          <p:nvPr/>
        </p:nvSpPr>
        <p:spPr>
          <a:xfrm>
            <a:off x="6483623" y="3099115"/>
            <a:ext cx="1337669" cy="341446"/>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7463784" y="3501380"/>
            <a:ext cx="689617" cy="328692"/>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30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Methods</a:t>
            </a:r>
          </a:p>
        </p:txBody>
      </p:sp>
      <p:sp>
        <p:nvSpPr>
          <p:cNvPr id="15" name="Content Placeholder 4"/>
          <p:cNvSpPr>
            <a:spLocks noGrp="1"/>
          </p:cNvSpPr>
          <p:nvPr>
            <p:ph idx="4294967295"/>
          </p:nvPr>
        </p:nvSpPr>
        <p:spPr>
          <a:xfrm>
            <a:off x="1947815" y="943234"/>
            <a:ext cx="8588105" cy="5216813"/>
          </a:xfrm>
          <a:prstGeom prst="rect">
            <a:avLst/>
          </a:prstGeom>
        </p:spPr>
        <p:txBody>
          <a:bodyPr>
            <a:normAutofit lnSpcReduction="10000"/>
          </a:bodyPr>
          <a:lstStyle/>
          <a:p>
            <a:r>
              <a:rPr lang="en-US" dirty="0"/>
              <a:t>Controller exposes 1 to many </a:t>
            </a:r>
            <a:r>
              <a:rPr lang="en-US" sz="2400" dirty="0">
                <a:solidFill>
                  <a:srgbClr val="C00000"/>
                </a:solidFill>
                <a:latin typeface="Segoe Print" pitchFamily="2" charset="0"/>
              </a:rPr>
              <a:t>Action Methods </a:t>
            </a:r>
          </a:p>
          <a:p>
            <a:pPr lvl="1"/>
            <a:r>
              <a:rPr lang="en-US" dirty="0"/>
              <a:t>Operations that controller can perform</a:t>
            </a:r>
          </a:p>
          <a:p>
            <a:pPr lvl="1"/>
            <a:r>
              <a:rPr lang="en-US" dirty="0"/>
              <a:t>Each method corresponds to an operation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a:spcBef>
                <a:spcPts val="1800"/>
              </a:spcBef>
            </a:pPr>
            <a:endParaRPr lang="en-US" dirty="0"/>
          </a:p>
          <a:p>
            <a:pPr>
              <a:spcBef>
                <a:spcPts val="1800"/>
              </a:spcBef>
            </a:pPr>
            <a:r>
              <a:rPr lang="en-US" dirty="0"/>
              <a:t>Each Action Method returns </a:t>
            </a:r>
            <a:r>
              <a:rPr lang="en-US" sz="2400" dirty="0">
                <a:solidFill>
                  <a:srgbClr val="C00000"/>
                </a:solidFill>
                <a:latin typeface="Segoe Print" pitchFamily="2" charset="0"/>
              </a:rPr>
              <a:t>Action Result</a:t>
            </a:r>
            <a:r>
              <a:rPr lang="en-US" dirty="0">
                <a:solidFill>
                  <a:srgbClr val="C00000"/>
                </a:solidFill>
                <a:latin typeface="Segoe Print" pitchFamily="2" charset="0"/>
              </a:rPr>
              <a:t> </a:t>
            </a:r>
            <a:r>
              <a:rPr lang="en-US" dirty="0"/>
              <a:t>type</a:t>
            </a:r>
            <a:endParaRPr lang="en-US" dirty="0">
              <a:solidFill>
                <a:srgbClr val="C00000"/>
              </a:solidFill>
              <a:latin typeface="Segoe Print" pitchFamily="2" charset="0"/>
            </a:endParaRPr>
          </a:p>
        </p:txBody>
      </p:sp>
      <p:sp>
        <p:nvSpPr>
          <p:cNvPr id="3" name="Rounded Rectangle 2"/>
          <p:cNvSpPr/>
          <p:nvPr/>
        </p:nvSpPr>
        <p:spPr>
          <a:xfrm>
            <a:off x="2645906" y="2487561"/>
            <a:ext cx="7461655" cy="3116825"/>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public class </a:t>
            </a:r>
            <a:r>
              <a:rPr lang="en-US" dirty="0" err="1">
                <a:solidFill>
                  <a:srgbClr val="000000"/>
                </a:solidFill>
              </a:rPr>
              <a:t>CustomerController</a:t>
            </a:r>
            <a:r>
              <a:rPr lang="en-US" dirty="0">
                <a:solidFill>
                  <a:srgbClr val="000000"/>
                </a:solidFill>
              </a:rPr>
              <a:t> : Controller</a:t>
            </a:r>
          </a:p>
          <a:p>
            <a:r>
              <a:rPr lang="en-US" dirty="0">
                <a:solidFill>
                  <a:srgbClr val="000000"/>
                </a:solidFill>
              </a:rPr>
              <a:t>    {</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Index</a:t>
            </a:r>
            <a:r>
              <a:rPr lang="en-US" dirty="0">
                <a:solidFill>
                  <a:srgbClr val="000000"/>
                </a:solidFill>
              </a:rPr>
              <a:t>()</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Get</a:t>
            </a:r>
            <a:r>
              <a:rPr lang="en-US" dirty="0">
                <a:solidFill>
                  <a:srgbClr val="000000"/>
                </a:solidFill>
              </a:rPr>
              <a:t>(int Id)</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err="1">
                <a:solidFill>
                  <a:schemeClr val="bg1"/>
                </a:solidFill>
              </a:rPr>
              <a:t>GetAll</a:t>
            </a:r>
            <a:r>
              <a:rPr lang="en-US" dirty="0">
                <a:solidFill>
                  <a:srgbClr val="000000"/>
                </a:solidFill>
              </a:rPr>
              <a:t>()</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Add</a:t>
            </a:r>
            <a:r>
              <a:rPr lang="en-US" dirty="0">
                <a:solidFill>
                  <a:srgbClr val="000000"/>
                </a:solidFill>
              </a:rPr>
              <a:t>(Customer customer)</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Edit</a:t>
            </a:r>
            <a:r>
              <a:rPr lang="en-US" dirty="0">
                <a:solidFill>
                  <a:srgbClr val="000000"/>
                </a:solidFill>
              </a:rPr>
              <a:t>(Customer customer)</a:t>
            </a:r>
          </a:p>
          <a:p>
            <a:pPr>
              <a:spcBef>
                <a:spcPts val="600"/>
              </a:spcBef>
            </a:pPr>
            <a:r>
              <a:rPr lang="en-US" dirty="0">
                <a:solidFill>
                  <a:srgbClr val="000000"/>
                </a:solidFill>
              </a:rPr>
              <a:t>        public </a:t>
            </a:r>
            <a:r>
              <a:rPr lang="en-US" dirty="0" err="1">
                <a:solidFill>
                  <a:srgbClr val="F9FBA5"/>
                </a:solidFill>
              </a:rPr>
              <a:t>ActionResult</a:t>
            </a:r>
            <a:r>
              <a:rPr lang="en-US" dirty="0">
                <a:solidFill>
                  <a:srgbClr val="F9FBA5"/>
                </a:solidFill>
              </a:rPr>
              <a:t> </a:t>
            </a:r>
            <a:r>
              <a:rPr lang="en-US" dirty="0">
                <a:solidFill>
                  <a:schemeClr val="bg1"/>
                </a:solidFill>
              </a:rPr>
              <a:t>Delete</a:t>
            </a:r>
            <a:r>
              <a:rPr lang="en-US" dirty="0">
                <a:solidFill>
                  <a:srgbClr val="000000"/>
                </a:solidFill>
              </a:rPr>
              <a:t>(Customer customer)</a:t>
            </a:r>
          </a:p>
          <a:p>
            <a:r>
              <a:rPr lang="en-US" dirty="0">
                <a:solidFill>
                  <a:srgbClr val="000000"/>
                </a:solidFill>
              </a:rPr>
              <a:t>    }</a:t>
            </a:r>
          </a:p>
        </p:txBody>
      </p:sp>
    </p:spTree>
    <p:extLst>
      <p:ext uri="{BB962C8B-B14F-4D97-AF65-F5344CB8AC3E}">
        <p14:creationId xmlns:p14="http://schemas.microsoft.com/office/powerpoint/2010/main" val="23076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Action Result</a:t>
            </a:r>
          </a:p>
        </p:txBody>
      </p:sp>
      <p:graphicFrame>
        <p:nvGraphicFramePr>
          <p:cNvPr id="4" name="Table 3"/>
          <p:cNvGraphicFramePr>
            <a:graphicFrameLocks noGrp="1"/>
          </p:cNvGraphicFramePr>
          <p:nvPr>
            <p:extLst/>
          </p:nvPr>
        </p:nvGraphicFramePr>
        <p:xfrm>
          <a:off x="2082800" y="1989836"/>
          <a:ext cx="7168898" cy="3916680"/>
        </p:xfrm>
        <a:graphic>
          <a:graphicData uri="http://schemas.openxmlformats.org/drawingml/2006/table">
            <a:tbl>
              <a:tblPr firstRow="1" bandRow="1">
                <a:tableStyleId>{5C22544A-7EE6-4342-B048-85BDC9FD1C3A}</a:tableStyleId>
              </a:tblPr>
              <a:tblGrid>
                <a:gridCol w="2621281">
                  <a:extLst>
                    <a:ext uri="{9D8B030D-6E8A-4147-A177-3AD203B41FA5}">
                      <a16:colId xmlns:a16="http://schemas.microsoft.com/office/drawing/2014/main" val="20000"/>
                    </a:ext>
                  </a:extLst>
                </a:gridCol>
                <a:gridCol w="3169920">
                  <a:extLst>
                    <a:ext uri="{9D8B030D-6E8A-4147-A177-3AD203B41FA5}">
                      <a16:colId xmlns:a16="http://schemas.microsoft.com/office/drawing/2014/main" val="20001"/>
                    </a:ext>
                  </a:extLst>
                </a:gridCol>
                <a:gridCol w="1377697">
                  <a:extLst>
                    <a:ext uri="{9D8B030D-6E8A-4147-A177-3AD203B41FA5}">
                      <a16:colId xmlns:a16="http://schemas.microsoft.com/office/drawing/2014/main" val="20002"/>
                    </a:ext>
                  </a:extLst>
                </a:gridCol>
              </a:tblGrid>
              <a:tr h="370840">
                <a:tc>
                  <a:txBody>
                    <a:bodyPr/>
                    <a:lstStyle/>
                    <a:p>
                      <a:r>
                        <a:rPr lang="en-US" sz="1800" dirty="0"/>
                        <a:t>Derived Type</a:t>
                      </a:r>
                    </a:p>
                  </a:txBody>
                  <a:tcPr/>
                </a:tc>
                <a:tc>
                  <a:txBody>
                    <a:bodyPr/>
                    <a:lstStyle/>
                    <a:p>
                      <a:r>
                        <a:rPr lang="en-US" dirty="0"/>
                        <a:t>Behavior</a:t>
                      </a:r>
                    </a:p>
                  </a:txBody>
                  <a:tcPr/>
                </a:tc>
                <a:tc>
                  <a:txBody>
                    <a:bodyPr/>
                    <a:lstStyle/>
                    <a:p>
                      <a:r>
                        <a:rPr lang="en-US" dirty="0"/>
                        <a:t>Payload</a:t>
                      </a:r>
                    </a:p>
                  </a:txBody>
                  <a:tcPr/>
                </a:tc>
                <a:extLst>
                  <a:ext uri="{0D108BD9-81ED-4DB2-BD59-A6C34878D82A}">
                    <a16:rowId xmlns:a16="http://schemas.microsoft.com/office/drawing/2014/main" val="10000"/>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ViewResult</a:t>
                      </a:r>
                      <a:endParaRPr lang="en-US" sz="1600" dirty="0">
                        <a:solidFill>
                          <a:srgbClr val="000000"/>
                        </a:solidFill>
                      </a:endParaRPr>
                    </a:p>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PartialViewResult</a:t>
                      </a:r>
                      <a:endParaRPr lang="en-US" sz="1600" dirty="0">
                        <a:solidFill>
                          <a:srgbClr val="000000"/>
                        </a:solidFill>
                      </a:endParaRPr>
                    </a:p>
                  </a:txBody>
                  <a:tcPr/>
                </a:tc>
                <a:tc>
                  <a:txBody>
                    <a:bodyPr/>
                    <a:lstStyle/>
                    <a:p>
                      <a:r>
                        <a:rPr lang="en-US" sz="1600" dirty="0"/>
                        <a:t>View engine</a:t>
                      </a:r>
                      <a:r>
                        <a:rPr lang="en-US" sz="1600" baseline="0" dirty="0"/>
                        <a:t> prepares response</a:t>
                      </a:r>
                      <a:endParaRPr lang="en-US" sz="1600" dirty="0"/>
                    </a:p>
                  </a:txBody>
                  <a:tcPr/>
                </a:tc>
                <a:tc>
                  <a:txBody>
                    <a:bodyPr/>
                    <a:lstStyle/>
                    <a:p>
                      <a:r>
                        <a:rPr lang="en-US" sz="1600" dirty="0"/>
                        <a:t>HTML</a:t>
                      </a:r>
                    </a:p>
                  </a:txBody>
                  <a:tcPr/>
                </a:tc>
                <a:extLst>
                  <a:ext uri="{0D108BD9-81ED-4DB2-BD59-A6C34878D82A}">
                    <a16:rowId xmlns:a16="http://schemas.microsoft.com/office/drawing/2014/main" val="10001"/>
                  </a:ext>
                </a:extLst>
              </a:tr>
              <a:tr h="370840">
                <a:tc>
                  <a:txBody>
                    <a:bodyPr/>
                    <a:lstStyle/>
                    <a:p>
                      <a:r>
                        <a:rPr lang="en-US" sz="1600" dirty="0" err="1">
                          <a:solidFill>
                            <a:srgbClr val="000000"/>
                          </a:solidFill>
                        </a:rPr>
                        <a:t>ContentResult</a:t>
                      </a:r>
                      <a:endParaRPr lang="en-US" sz="1600" dirty="0">
                        <a:solidFill>
                          <a:srgbClr val="000000"/>
                        </a:solidFill>
                      </a:endParaRPr>
                    </a:p>
                  </a:txBody>
                  <a:tcPr/>
                </a:tc>
                <a:tc>
                  <a:txBody>
                    <a:bodyPr/>
                    <a:lstStyle/>
                    <a:p>
                      <a:r>
                        <a:rPr lang="en-US" sz="1600" dirty="0"/>
                        <a:t>Renders</a:t>
                      </a:r>
                      <a:r>
                        <a:rPr lang="en-US" sz="1600" baseline="0" dirty="0"/>
                        <a:t> raw content</a:t>
                      </a:r>
                      <a:endParaRPr lang="en-US" sz="1600" dirty="0"/>
                    </a:p>
                  </a:txBody>
                  <a:tcPr/>
                </a:tc>
                <a:tc>
                  <a:txBody>
                    <a:bodyPr/>
                    <a:lstStyle/>
                    <a:p>
                      <a:r>
                        <a:rPr lang="en-US" sz="1600" dirty="0"/>
                        <a:t>String</a:t>
                      </a:r>
                    </a:p>
                  </a:txBody>
                  <a:tcPr/>
                </a:tc>
                <a:extLst>
                  <a:ext uri="{0D108BD9-81ED-4DB2-BD59-A6C34878D82A}">
                    <a16:rowId xmlns:a16="http://schemas.microsoft.com/office/drawing/2014/main" val="10002"/>
                  </a:ext>
                </a:extLst>
              </a:tr>
              <a:tr h="370840">
                <a:tc>
                  <a:txBody>
                    <a:bodyPr/>
                    <a:lstStyle/>
                    <a:p>
                      <a:r>
                        <a:rPr lang="en-US" sz="1600" dirty="0" err="1">
                          <a:solidFill>
                            <a:srgbClr val="000000"/>
                          </a:solidFill>
                        </a:rPr>
                        <a:t>FileContentResult</a:t>
                      </a:r>
                      <a:endParaRPr lang="en-US" sz="1600" dirty="0">
                        <a:solidFill>
                          <a:srgbClr val="000000"/>
                        </a:solidFill>
                      </a:endParaRPr>
                    </a:p>
                  </a:txBody>
                  <a:tcPr/>
                </a:tc>
                <a:tc>
                  <a:txBody>
                    <a:bodyPr/>
                    <a:lstStyle/>
                    <a:p>
                      <a:r>
                        <a:rPr lang="en-US" sz="1600" dirty="0"/>
                        <a:t>Returns file content</a:t>
                      </a:r>
                    </a:p>
                  </a:txBody>
                  <a:tcPr/>
                </a:tc>
                <a:tc>
                  <a:txBody>
                    <a:bodyPr/>
                    <a:lstStyle/>
                    <a:p>
                      <a:r>
                        <a:rPr lang="en-US" sz="1600" dirty="0"/>
                        <a:t>File</a:t>
                      </a:r>
                    </a:p>
                  </a:txBody>
                  <a:tcPr/>
                </a:tc>
                <a:extLst>
                  <a:ext uri="{0D108BD9-81ED-4DB2-BD59-A6C34878D82A}">
                    <a16:rowId xmlns:a16="http://schemas.microsoft.com/office/drawing/2014/main" val="10003"/>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JsonResult</a:t>
                      </a:r>
                      <a:endParaRPr lang="en-US" sz="1600" dirty="0">
                        <a:solidFill>
                          <a:srgbClr val="000000"/>
                        </a:solidFill>
                      </a:endParaRPr>
                    </a:p>
                  </a:txBody>
                  <a:tcPr/>
                </a:tc>
                <a:tc>
                  <a:txBody>
                    <a:bodyPr/>
                    <a:lstStyle/>
                    <a:p>
                      <a:r>
                        <a:rPr lang="en-US" sz="1600" dirty="0"/>
                        <a:t>Renders data as </a:t>
                      </a:r>
                      <a:r>
                        <a:rPr lang="en-US" sz="1600" dirty="0" err="1"/>
                        <a:t>Json</a:t>
                      </a:r>
                      <a:endParaRPr lang="en-US" sz="1600" dirty="0"/>
                    </a:p>
                  </a:txBody>
                  <a:tcPr/>
                </a:tc>
                <a:tc>
                  <a:txBody>
                    <a:bodyPr/>
                    <a:lstStyle/>
                    <a:p>
                      <a:r>
                        <a:rPr lang="en-US" sz="1600" dirty="0"/>
                        <a:t>JSON</a:t>
                      </a:r>
                    </a:p>
                  </a:txBody>
                  <a:tcPr/>
                </a:tc>
                <a:extLst>
                  <a:ext uri="{0D108BD9-81ED-4DB2-BD59-A6C34878D82A}">
                    <a16:rowId xmlns:a16="http://schemas.microsoft.com/office/drawing/2014/main" val="10004"/>
                  </a:ext>
                </a:extLst>
              </a:tr>
              <a:tr h="370840">
                <a:tc>
                  <a:txBody>
                    <a:bodyPr/>
                    <a:lstStyle/>
                    <a:p>
                      <a:r>
                        <a:rPr lang="en-US" sz="1600" dirty="0" err="1">
                          <a:solidFill>
                            <a:srgbClr val="000000"/>
                          </a:solidFill>
                        </a:rPr>
                        <a:t>JavaScriptResult</a:t>
                      </a:r>
                      <a:endParaRPr lang="en-US" sz="1600" dirty="0">
                        <a:solidFill>
                          <a:srgbClr val="000000"/>
                        </a:solidFill>
                      </a:endParaRPr>
                    </a:p>
                  </a:txBody>
                  <a:tcPr/>
                </a:tc>
                <a:tc>
                  <a:txBody>
                    <a:bodyPr/>
                    <a:lstStyle/>
                    <a:p>
                      <a:r>
                        <a:rPr lang="en-US" sz="1600" dirty="0"/>
                        <a:t>Returns</a:t>
                      </a:r>
                      <a:r>
                        <a:rPr lang="en-US" sz="1600" baseline="0" dirty="0"/>
                        <a:t> script to execute</a:t>
                      </a:r>
                      <a:endParaRPr lang="en-US" sz="1600" dirty="0"/>
                    </a:p>
                  </a:txBody>
                  <a:tcPr/>
                </a:tc>
                <a:tc>
                  <a:txBody>
                    <a:bodyPr/>
                    <a:lstStyle/>
                    <a:p>
                      <a:r>
                        <a:rPr lang="en-US" sz="1600" dirty="0"/>
                        <a:t>JavaScript</a:t>
                      </a:r>
                    </a:p>
                  </a:txBody>
                  <a:tcPr/>
                </a:tc>
                <a:extLst>
                  <a:ext uri="{0D108BD9-81ED-4DB2-BD59-A6C34878D82A}">
                    <a16:rowId xmlns:a16="http://schemas.microsoft.com/office/drawing/2014/main" val="10005"/>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RedirectResult</a:t>
                      </a:r>
                      <a:endParaRPr lang="en-US" sz="1600" dirty="0">
                        <a:solidFill>
                          <a:srgbClr val="000000"/>
                        </a:solidFill>
                      </a:endParaRPr>
                    </a:p>
                  </a:txBody>
                  <a:tcPr/>
                </a:tc>
                <a:tc>
                  <a:txBody>
                    <a:bodyPr/>
                    <a:lstStyle/>
                    <a:p>
                      <a:r>
                        <a:rPr lang="en-US" sz="1600" dirty="0"/>
                        <a:t>Redirects to</a:t>
                      </a:r>
                      <a:r>
                        <a:rPr lang="en-US" sz="1600" baseline="0" dirty="0"/>
                        <a:t> another URL</a:t>
                      </a:r>
                      <a:endParaRPr lang="en-US" sz="1600" dirty="0"/>
                    </a:p>
                  </a:txBody>
                  <a:tcPr/>
                </a:tc>
                <a:tc>
                  <a:txBody>
                    <a:bodyPr/>
                    <a:lstStyle/>
                    <a:p>
                      <a:r>
                        <a:rPr lang="en-US" sz="1600" dirty="0"/>
                        <a:t>Redirect</a:t>
                      </a:r>
                    </a:p>
                  </a:txBody>
                  <a:tcPr/>
                </a:tc>
                <a:extLst>
                  <a:ext uri="{0D108BD9-81ED-4DB2-BD59-A6C34878D82A}">
                    <a16:rowId xmlns:a16="http://schemas.microsoft.com/office/drawing/2014/main" val="10006"/>
                  </a:ext>
                </a:extLst>
              </a:tr>
              <a:tr h="370840">
                <a:tc>
                  <a:txBody>
                    <a:bodyPr/>
                    <a:lstStyle/>
                    <a:p>
                      <a:r>
                        <a:rPr lang="en-US" sz="1600" dirty="0" err="1">
                          <a:solidFill>
                            <a:srgbClr val="000000"/>
                          </a:solidFill>
                        </a:rPr>
                        <a:t>HttpNotFoundResult</a:t>
                      </a:r>
                      <a:endParaRPr lang="en-US" sz="1600" dirty="0">
                        <a:solidFill>
                          <a:srgbClr val="000000"/>
                        </a:solidFill>
                      </a:endParaRPr>
                    </a:p>
                  </a:txBody>
                  <a:tcPr/>
                </a:tc>
                <a:tc>
                  <a:txBody>
                    <a:bodyPr/>
                    <a:lstStyle/>
                    <a:p>
                      <a:r>
                        <a:rPr lang="en-US" sz="1600" dirty="0"/>
                        <a:t>Returns HTTP 404 status code</a:t>
                      </a:r>
                    </a:p>
                  </a:txBody>
                  <a:tcPr/>
                </a:tc>
                <a:tc>
                  <a:txBody>
                    <a:bodyPr/>
                    <a:lstStyle/>
                    <a:p>
                      <a:r>
                        <a:rPr lang="en-US" sz="1600" dirty="0"/>
                        <a:t>404 Code</a:t>
                      </a:r>
                    </a:p>
                  </a:txBody>
                  <a:tcPr/>
                </a:tc>
                <a:extLst>
                  <a:ext uri="{0D108BD9-81ED-4DB2-BD59-A6C34878D82A}">
                    <a16:rowId xmlns:a16="http://schemas.microsoft.com/office/drawing/2014/main" val="10007"/>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HttpUnauthorizedRequest</a:t>
                      </a:r>
                      <a:endParaRPr lang="en-US" sz="1600" dirty="0">
                        <a:solidFill>
                          <a:srgbClr val="000000"/>
                        </a:solidFill>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a:t>Returns HTTP </a:t>
                      </a:r>
                      <a:r>
                        <a:rPr lang="en-US" sz="1600"/>
                        <a:t>403 status code</a:t>
                      </a:r>
                      <a:endParaRPr lang="en-US" sz="1600" dirty="0"/>
                    </a:p>
                  </a:txBody>
                  <a:tcPr/>
                </a:tc>
                <a:tc>
                  <a:txBody>
                    <a:bodyPr/>
                    <a:lstStyle/>
                    <a:p>
                      <a:r>
                        <a:rPr lang="en-US" sz="1600" dirty="0"/>
                        <a:t>403 Code</a:t>
                      </a:r>
                    </a:p>
                  </a:txBody>
                  <a:tcPr/>
                </a:tc>
                <a:extLst>
                  <a:ext uri="{0D108BD9-81ED-4DB2-BD59-A6C34878D82A}">
                    <a16:rowId xmlns:a16="http://schemas.microsoft.com/office/drawing/2014/main" val="10008"/>
                  </a:ext>
                </a:extLst>
              </a:tr>
              <a:tr h="370840">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Empty</a:t>
                      </a:r>
                      <a:r>
                        <a:rPr lang="en-US" sz="1600" baseline="0" dirty="0" err="1">
                          <a:solidFill>
                            <a:srgbClr val="000000"/>
                          </a:solidFill>
                        </a:rPr>
                        <a:t>Result</a:t>
                      </a:r>
                      <a:endParaRPr lang="en-US" sz="1600" dirty="0">
                        <a:solidFill>
                          <a:srgbClr val="000000"/>
                        </a:solidFill>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a:t>No response</a:t>
                      </a:r>
                    </a:p>
                  </a:txBody>
                  <a:tcPr/>
                </a:tc>
                <a:tc>
                  <a:txBody>
                    <a:bodyPr/>
                    <a:lstStyle/>
                    <a:p>
                      <a:r>
                        <a:rPr lang="en-US" sz="1600" dirty="0"/>
                        <a:t>Nothing</a:t>
                      </a:r>
                    </a:p>
                  </a:txBody>
                  <a:tcPr/>
                </a:tc>
                <a:extLst>
                  <a:ext uri="{0D108BD9-81ED-4DB2-BD59-A6C34878D82A}">
                    <a16:rowId xmlns:a16="http://schemas.microsoft.com/office/drawing/2014/main" val="10009"/>
                  </a:ext>
                </a:extLst>
              </a:tr>
            </a:tbl>
          </a:graphicData>
        </a:graphic>
      </p:graphicFrame>
      <p:sp>
        <p:nvSpPr>
          <p:cNvPr id="13" name="Content Placeholder 4"/>
          <p:cNvSpPr>
            <a:spLocks noGrp="1"/>
          </p:cNvSpPr>
          <p:nvPr>
            <p:ph idx="4294967295"/>
          </p:nvPr>
        </p:nvSpPr>
        <p:spPr>
          <a:xfrm>
            <a:off x="1981200" y="892772"/>
            <a:ext cx="8229600" cy="1200329"/>
          </a:xfrm>
          <a:prstGeom prst="rect">
            <a:avLst/>
          </a:prstGeom>
        </p:spPr>
        <p:txBody>
          <a:bodyPr/>
          <a:lstStyle/>
          <a:p>
            <a:r>
              <a:rPr lang="en-US" sz="2400" dirty="0"/>
              <a:t>Base type for variety of common return types</a:t>
            </a:r>
          </a:p>
          <a:p>
            <a:r>
              <a:rPr lang="en-US" sz="2400" dirty="0"/>
              <a:t>Action method returns required child action result</a:t>
            </a:r>
          </a:p>
          <a:p>
            <a:pPr marL="457200" lvl="1" indent="0">
              <a:buNone/>
            </a:pPr>
            <a:endParaRPr lang="en-US" dirty="0"/>
          </a:p>
        </p:txBody>
      </p:sp>
    </p:spTree>
    <p:extLst>
      <p:ext uri="{BB962C8B-B14F-4D97-AF65-F5344CB8AC3E}">
        <p14:creationId xmlns:p14="http://schemas.microsoft.com/office/powerpoint/2010/main" val="230906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1" y="962302"/>
            <a:ext cx="8620631" cy="5986254"/>
          </a:xfrm>
          <a:prstGeom prst="rect">
            <a:avLst/>
          </a:prstGeom>
        </p:spPr>
        <p:txBody>
          <a:bodyPr/>
          <a:lstStyle/>
          <a:p>
            <a:r>
              <a:rPr lang="en-US" sz="2400" dirty="0">
                <a:cs typeface="Arial"/>
              </a:rPr>
              <a:t>Bind Action Method to HTTP verb (GET, POST, PUT, DELETE)</a:t>
            </a:r>
          </a:p>
          <a:p>
            <a:pPr lvl="1"/>
            <a:r>
              <a:rPr lang="en-US" dirty="0">
                <a:cs typeface="Arial"/>
              </a:rPr>
              <a:t>HTTP GET: </a:t>
            </a:r>
            <a:r>
              <a:rPr lang="en-US" dirty="0">
                <a:solidFill>
                  <a:srgbClr val="C00000"/>
                </a:solidFill>
                <a:latin typeface="Segoe Print" pitchFamily="2" charset="0"/>
                <a:cs typeface="Arial"/>
              </a:rPr>
              <a:t>Retrieves</a:t>
            </a:r>
            <a:r>
              <a:rPr lang="en-US" dirty="0">
                <a:cs typeface="Arial"/>
              </a:rPr>
              <a:t> data only (</a:t>
            </a:r>
            <a:r>
              <a:rPr lang="en-US" dirty="0">
                <a:solidFill>
                  <a:srgbClr val="3502F0"/>
                </a:solidFill>
                <a:latin typeface="Segoe Print" pitchFamily="2" charset="0"/>
                <a:cs typeface="Arial"/>
              </a:rPr>
              <a:t>read only</a:t>
            </a:r>
            <a:r>
              <a:rPr lang="en-US" dirty="0">
                <a:cs typeface="Arial"/>
              </a:rPr>
              <a:t>)</a:t>
            </a:r>
          </a:p>
          <a:p>
            <a:pPr lvl="1"/>
            <a:r>
              <a:rPr lang="en-US" dirty="0">
                <a:cs typeface="Arial"/>
              </a:rPr>
              <a:t>HTTP POST: </a:t>
            </a:r>
            <a:r>
              <a:rPr lang="en-US" dirty="0">
                <a:solidFill>
                  <a:srgbClr val="C00000"/>
                </a:solidFill>
                <a:latin typeface="Segoe Print" pitchFamily="2" charset="0"/>
                <a:cs typeface="Arial"/>
              </a:rPr>
              <a:t>Submits</a:t>
            </a:r>
            <a:r>
              <a:rPr lang="en-US" dirty="0">
                <a:solidFill>
                  <a:srgbClr val="C00000"/>
                </a:solidFill>
                <a:cs typeface="Arial"/>
              </a:rPr>
              <a:t> </a:t>
            </a:r>
            <a:r>
              <a:rPr lang="en-US" dirty="0">
                <a:cs typeface="Arial"/>
              </a:rPr>
              <a:t>data to server (</a:t>
            </a:r>
            <a:r>
              <a:rPr lang="en-US" dirty="0">
                <a:solidFill>
                  <a:srgbClr val="3502F0"/>
                </a:solidFill>
                <a:latin typeface="Segoe Print" pitchFamily="2" charset="0"/>
                <a:cs typeface="Arial"/>
              </a:rPr>
              <a:t>changes state </a:t>
            </a:r>
            <a:r>
              <a:rPr lang="en-US" dirty="0">
                <a:cs typeface="Arial"/>
              </a:rPr>
              <a:t>on server)</a:t>
            </a:r>
          </a:p>
          <a:p>
            <a:r>
              <a:rPr lang="en-US" sz="2400" dirty="0">
                <a:cs typeface="Arial"/>
              </a:rPr>
              <a:t>Expose different code blocks for </a:t>
            </a:r>
            <a:r>
              <a:rPr lang="en-US" sz="2400" dirty="0">
                <a:solidFill>
                  <a:srgbClr val="C00000"/>
                </a:solidFill>
                <a:latin typeface="Segoe Print" pitchFamily="2" charset="0"/>
                <a:cs typeface="Arial"/>
              </a:rPr>
              <a:t>same</a:t>
            </a:r>
            <a:r>
              <a:rPr lang="en-US" sz="2400" dirty="0">
                <a:cs typeface="Arial"/>
              </a:rPr>
              <a:t> Action Method based on the HTTP operation</a:t>
            </a:r>
          </a:p>
          <a:p>
            <a:pPr marL="548640" lvl="2"/>
            <a:r>
              <a:rPr lang="en-US" dirty="0">
                <a:cs typeface="Arial"/>
              </a:rPr>
              <a:t>Each operation will have require different responsibilities</a:t>
            </a:r>
          </a:p>
          <a:p>
            <a:pPr marL="274320" lvl="1" indent="0">
              <a:buNone/>
            </a:pPr>
            <a:endParaRPr lang="en-US" sz="18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sz="2400"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normAutofit fontScale="90000"/>
          </a:bodyPr>
          <a:lstStyle/>
          <a:p>
            <a:r>
              <a:rPr lang="en-US" dirty="0"/>
              <a:t>Action Methods and HTTP Verbs</a:t>
            </a:r>
          </a:p>
        </p:txBody>
      </p:sp>
      <p:sp>
        <p:nvSpPr>
          <p:cNvPr id="9" name="TextBox 8"/>
          <p:cNvSpPr txBox="1"/>
          <p:nvPr/>
        </p:nvSpPr>
        <p:spPr>
          <a:xfrm>
            <a:off x="2725973" y="3460164"/>
            <a:ext cx="7129227" cy="2800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600" dirty="0">
                <a:solidFill>
                  <a:srgbClr val="000000"/>
                </a:solidFill>
              </a:rPr>
              <a:t>[</a:t>
            </a:r>
            <a:r>
              <a:rPr lang="en-US" sz="1600" dirty="0" err="1">
                <a:solidFill>
                  <a:srgbClr val="000000"/>
                </a:solidFill>
              </a:rPr>
              <a:t>HttpGet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Create()        </a:t>
            </a:r>
          </a:p>
          <a:p>
            <a:r>
              <a:rPr lang="en-US" sz="1600" dirty="0">
                <a:solidFill>
                  <a:srgbClr val="000000"/>
                </a:solidFill>
              </a:rPr>
              <a:t>{             </a:t>
            </a:r>
          </a:p>
          <a:p>
            <a:r>
              <a:rPr lang="en-US" sz="1600" dirty="0">
                <a:solidFill>
                  <a:srgbClr val="000000"/>
                </a:solidFill>
              </a:rPr>
              <a:t>     //…. Returns blank form for input (think of as read-only operation)</a:t>
            </a:r>
          </a:p>
          <a:p>
            <a:r>
              <a:rPr lang="en-US" sz="1600" dirty="0">
                <a:solidFill>
                  <a:srgbClr val="000000"/>
                </a:solidFill>
              </a:rPr>
              <a:t> }</a:t>
            </a:r>
          </a:p>
          <a:p>
            <a:endParaRPr lang="en-US" sz="1600" dirty="0">
              <a:solidFill>
                <a:srgbClr val="000000"/>
              </a:solidFill>
            </a:endParaRPr>
          </a:p>
          <a:p>
            <a:r>
              <a:rPr lang="en-US" sz="1600" dirty="0">
                <a:solidFill>
                  <a:srgbClr val="000000"/>
                </a:solidFill>
              </a:rPr>
              <a:t>[</a:t>
            </a:r>
            <a:r>
              <a:rPr lang="en-US" sz="1600" dirty="0" err="1">
                <a:solidFill>
                  <a:srgbClr val="000000"/>
                </a:solidFill>
              </a:rPr>
              <a:t>HttpPost</a:t>
            </a:r>
            <a:r>
              <a:rPr lang="en-US" sz="1600" dirty="0">
                <a:solidFill>
                  <a:srgbClr val="000000"/>
                </a:solidFill>
              </a:rPr>
              <a:t>]</a:t>
            </a:r>
          </a:p>
          <a:p>
            <a:r>
              <a:rPr lang="en-US" sz="1600" dirty="0">
                <a:solidFill>
                  <a:srgbClr val="000000"/>
                </a:solidFill>
              </a:rPr>
              <a:t>public </a:t>
            </a:r>
            <a:r>
              <a:rPr lang="en-US" sz="1600" dirty="0" err="1">
                <a:solidFill>
                  <a:srgbClr val="000000"/>
                </a:solidFill>
              </a:rPr>
              <a:t>ActionResult</a:t>
            </a:r>
            <a:r>
              <a:rPr lang="en-US" sz="1600" dirty="0">
                <a:solidFill>
                  <a:srgbClr val="000000"/>
                </a:solidFill>
              </a:rPr>
              <a:t> Create(Model model)        </a:t>
            </a:r>
          </a:p>
          <a:p>
            <a:r>
              <a:rPr lang="en-US" sz="1600" dirty="0">
                <a:solidFill>
                  <a:srgbClr val="000000"/>
                </a:solidFill>
              </a:rPr>
              <a:t>{             </a:t>
            </a:r>
          </a:p>
          <a:p>
            <a:r>
              <a:rPr lang="en-US" sz="1600" dirty="0">
                <a:solidFill>
                  <a:srgbClr val="000000"/>
                </a:solidFill>
              </a:rPr>
              <a:t>     //…. Receives and processes submitted data</a:t>
            </a:r>
          </a:p>
          <a:p>
            <a:r>
              <a:rPr lang="en-US" sz="1600" dirty="0">
                <a:solidFill>
                  <a:srgbClr val="000000"/>
                </a:solidFill>
              </a:rPr>
              <a:t> }</a:t>
            </a:r>
          </a:p>
        </p:txBody>
      </p:sp>
    </p:spTree>
    <p:extLst>
      <p:ext uri="{BB962C8B-B14F-4D97-AF65-F5344CB8AC3E}">
        <p14:creationId xmlns:p14="http://schemas.microsoft.com/office/powerpoint/2010/main" val="150663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VIEW MODEL</a:t>
            </a:r>
            <a:endParaRPr lang="en-US" sz="9600" b="1" dirty="0">
              <a:solidFill>
                <a:srgbClr val="C00000"/>
              </a:solidFill>
            </a:endParaRPr>
          </a:p>
        </p:txBody>
      </p:sp>
    </p:spTree>
    <p:extLst>
      <p:ext uri="{BB962C8B-B14F-4D97-AF65-F5344CB8AC3E}">
        <p14:creationId xmlns:p14="http://schemas.microsoft.com/office/powerpoint/2010/main" val="4059928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775520" y="942415"/>
            <a:ext cx="8648640" cy="5201424"/>
          </a:xfrm>
          <a:prstGeom prst="rect">
            <a:avLst/>
          </a:prstGeom>
        </p:spPr>
        <p:txBody>
          <a:bodyPr/>
          <a:lstStyle/>
          <a:p>
            <a:pPr>
              <a:spcBef>
                <a:spcPts val="1200"/>
              </a:spcBef>
            </a:pPr>
            <a:r>
              <a:rPr lang="en-US" dirty="0">
                <a:cs typeface="Arial"/>
              </a:rPr>
              <a:t>Two approaches to injecting model, or data, file into view:</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46" name="Rounded Rectangle 45"/>
          <p:cNvSpPr/>
          <p:nvPr/>
        </p:nvSpPr>
        <p:spPr bwMode="auto">
          <a:xfrm>
            <a:off x="2253499" y="1346498"/>
            <a:ext cx="1493520" cy="574646"/>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dirty="0">
                <a:solidFill>
                  <a:schemeClr val="bg1"/>
                </a:solidFill>
                <a:latin typeface="Arial" pitchFamily="34" charset="0"/>
                <a:cs typeface="Arial" pitchFamily="34" charset="0"/>
              </a:rPr>
              <a:t>Controller</a:t>
            </a: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sp>
        <p:nvSpPr>
          <p:cNvPr id="2" name="Title 1"/>
          <p:cNvSpPr>
            <a:spLocks noGrp="1"/>
          </p:cNvSpPr>
          <p:nvPr>
            <p:ph type="title"/>
          </p:nvPr>
        </p:nvSpPr>
        <p:spPr/>
        <p:txBody>
          <a:bodyPr>
            <a:normAutofit fontScale="90000"/>
          </a:bodyPr>
          <a:lstStyle/>
          <a:p>
            <a:r>
              <a:rPr lang="en-US" dirty="0"/>
              <a:t>Injecting Models</a:t>
            </a:r>
          </a:p>
        </p:txBody>
      </p:sp>
      <p:sp>
        <p:nvSpPr>
          <p:cNvPr id="23" name="Rectangle 22"/>
          <p:cNvSpPr/>
          <p:nvPr/>
        </p:nvSpPr>
        <p:spPr bwMode="auto">
          <a:xfrm>
            <a:off x="2366365" y="2297656"/>
            <a:ext cx="1380655" cy="504985"/>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Data Class</a:t>
            </a:r>
          </a:p>
        </p:txBody>
      </p:sp>
      <p:cxnSp>
        <p:nvCxnSpPr>
          <p:cNvPr id="27" name="Straight Arrow Connector 26"/>
          <p:cNvCxnSpPr/>
          <p:nvPr/>
        </p:nvCxnSpPr>
        <p:spPr bwMode="auto">
          <a:xfrm>
            <a:off x="3029365" y="1921687"/>
            <a:ext cx="0" cy="425998"/>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
        <p:nvSpPr>
          <p:cNvPr id="51" name="Rounded Rectangle 50"/>
          <p:cNvSpPr/>
          <p:nvPr/>
        </p:nvSpPr>
        <p:spPr bwMode="auto">
          <a:xfrm>
            <a:off x="5584613" y="5696646"/>
            <a:ext cx="1188719" cy="574646"/>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400"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eaLnBrk="0" fontAlgn="base" hangingPunct="0">
              <a:spcBef>
                <a:spcPct val="0"/>
              </a:spcBef>
              <a:spcAft>
                <a:spcPct val="0"/>
              </a:spcAft>
            </a:pPr>
            <a:endParaRPr lang="en-US" sz="2000" dirty="0">
              <a:solidFill>
                <a:schemeClr val="bg1"/>
              </a:solidFill>
              <a:latin typeface="Arial" charset="0"/>
            </a:endParaRPr>
          </a:p>
          <a:p>
            <a:pPr algn="ctr" eaLnBrk="0" fontAlgn="base" hangingPunct="0">
              <a:spcBef>
                <a:spcPct val="0"/>
              </a:spcBef>
              <a:spcAft>
                <a:spcPct val="0"/>
              </a:spcAft>
            </a:pPr>
            <a:r>
              <a:rPr lang="en-US" dirty="0">
                <a:solidFill>
                  <a:schemeClr val="bg1"/>
                </a:solidFill>
                <a:latin typeface="Arial" charset="0"/>
              </a:rPr>
              <a:t>View</a:t>
            </a:r>
            <a:endParaRPr lang="en-US" dirty="0">
              <a:solidFill>
                <a:schemeClr val="bg1"/>
              </a:solidFill>
            </a:endParaRPr>
          </a:p>
          <a:p>
            <a:pPr eaLnBrk="0" fontAlgn="base" hangingPunct="0">
              <a:spcBef>
                <a:spcPct val="0"/>
              </a:spcBef>
              <a:spcAft>
                <a:spcPct val="0"/>
              </a:spcAft>
            </a:pPr>
            <a:endParaRPr lang="en-US" sz="2400" dirty="0">
              <a:solidFill>
                <a:schemeClr val="bg1"/>
              </a:solidFill>
              <a:latin typeface="Arial" charset="0"/>
            </a:endParaRPr>
          </a:p>
          <a:p>
            <a:pPr algn="ctr" eaLnBrk="0" fontAlgn="base" hangingPunct="0">
              <a:spcBef>
                <a:spcPct val="0"/>
              </a:spcBef>
              <a:spcAft>
                <a:spcPct val="0"/>
              </a:spcAft>
            </a:pPr>
            <a:endParaRPr lang="en-US" sz="2000" dirty="0">
              <a:solidFill>
                <a:schemeClr val="bg1"/>
              </a:solidFill>
            </a:endParaRPr>
          </a:p>
          <a:p>
            <a:pPr algn="ctr" eaLnBrk="0" fontAlgn="base" hangingPunct="0">
              <a:spcBef>
                <a:spcPct val="0"/>
              </a:spcBef>
              <a:spcAft>
                <a:spcPct val="0"/>
              </a:spcAft>
            </a:pPr>
            <a:endParaRPr lang="en-US" sz="2000" dirty="0">
              <a:solidFill>
                <a:schemeClr val="bg1"/>
              </a:solidFill>
              <a:latin typeface="Arial" charset="0"/>
            </a:endParaRPr>
          </a:p>
        </p:txBody>
      </p:sp>
      <p:sp>
        <p:nvSpPr>
          <p:cNvPr id="29" name="Rectangle 28"/>
          <p:cNvSpPr/>
          <p:nvPr/>
        </p:nvSpPr>
        <p:spPr bwMode="auto">
          <a:xfrm>
            <a:off x="6323736" y="2301072"/>
            <a:ext cx="1380655" cy="504985"/>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charset="0"/>
              </a:rPr>
              <a:t>View Model</a:t>
            </a:r>
          </a:p>
        </p:txBody>
      </p:sp>
      <p:cxnSp>
        <p:nvCxnSpPr>
          <p:cNvPr id="33" name="Straight Arrow Connector 32"/>
          <p:cNvCxnSpPr/>
          <p:nvPr/>
        </p:nvCxnSpPr>
        <p:spPr bwMode="auto">
          <a:xfrm>
            <a:off x="3747019" y="1633821"/>
            <a:ext cx="2576716" cy="823052"/>
          </a:xfrm>
          <a:prstGeom prst="straightConnector1">
            <a:avLst/>
          </a:prstGeom>
          <a:solidFill>
            <a:srgbClr val="FFFF00"/>
          </a:solidFill>
          <a:ln w="63500" cap="flat" cmpd="sng" algn="ctr">
            <a:solidFill>
              <a:srgbClr val="33CC33"/>
            </a:solidFill>
            <a:prstDash val="solid"/>
            <a:round/>
            <a:headEnd type="none" w="med" len="med"/>
            <a:tailEnd type="arrow"/>
          </a:ln>
          <a:effectLst/>
        </p:spPr>
      </p:cxnSp>
      <p:grpSp>
        <p:nvGrpSpPr>
          <p:cNvPr id="39" name="Group 38"/>
          <p:cNvGrpSpPr/>
          <p:nvPr/>
        </p:nvGrpSpPr>
        <p:grpSpPr>
          <a:xfrm>
            <a:off x="2264261" y="2819064"/>
            <a:ext cx="3680465" cy="2530983"/>
            <a:chOff x="28587" y="-1087979"/>
            <a:chExt cx="2384421" cy="4919119"/>
          </a:xfrm>
        </p:grpSpPr>
        <p:sp>
          <p:nvSpPr>
            <p:cNvPr id="41" name="Rounded Rectangle 24"/>
            <p:cNvSpPr/>
            <p:nvPr/>
          </p:nvSpPr>
          <p:spPr>
            <a:xfrm>
              <a:off x="131027" y="-817059"/>
              <a:ext cx="2281981" cy="4648199"/>
            </a:xfrm>
            <a:prstGeom prst="flowChartProcess">
              <a:avLst/>
            </a:prstGeom>
            <a:gradFill rotWithShape="0">
              <a:gsLst>
                <a:gs pos="40000">
                  <a:srgbClr val="0070C0"/>
                </a:gs>
                <a:gs pos="100000">
                  <a:srgbClr val="00B0F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42" name="Rounded Rectangle 4"/>
            <p:cNvSpPr/>
            <p:nvPr/>
          </p:nvSpPr>
          <p:spPr>
            <a:xfrm>
              <a:off x="28587" y="-1087979"/>
              <a:ext cx="2248563" cy="4523152"/>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marL="285750" indent="-285750">
                <a:buFont typeface="Arial" pitchFamily="34" charset="0"/>
                <a:buChar char="•"/>
              </a:pPr>
              <a:r>
                <a:rPr lang="en-US" sz="1600" dirty="0">
                  <a:solidFill>
                    <a:schemeClr val="bg1"/>
                  </a:solidFill>
                  <a:latin typeface="Arial"/>
                </a:rPr>
                <a:t>Simple/Fast</a:t>
              </a:r>
            </a:p>
            <a:p>
              <a:pPr marL="285750" indent="-285750">
                <a:buFont typeface="Arial" pitchFamily="34" charset="0"/>
                <a:buChar char="•"/>
              </a:pPr>
              <a:r>
                <a:rPr lang="en-US" sz="1600" dirty="0">
                  <a:solidFill>
                    <a:schemeClr val="bg1"/>
                  </a:solidFill>
                  <a:latin typeface="Arial"/>
                </a:rPr>
                <a:t>Pass entity directly to view</a:t>
              </a:r>
            </a:p>
            <a:p>
              <a:pPr marL="285750" indent="-285750">
                <a:buFont typeface="Arial" pitchFamily="34" charset="0"/>
                <a:buChar char="•"/>
              </a:pPr>
              <a:r>
                <a:rPr lang="en-US" sz="1600" dirty="0">
                  <a:solidFill>
                    <a:schemeClr val="bg1"/>
                  </a:solidFill>
                  <a:latin typeface="Arial"/>
                </a:rPr>
                <a:t>Tightly couples view to entities</a:t>
              </a:r>
            </a:p>
            <a:p>
              <a:pPr marL="285750" indent="-285750">
                <a:buFont typeface="Arial" pitchFamily="34" charset="0"/>
                <a:buChar char="•"/>
              </a:pPr>
              <a:r>
                <a:rPr lang="en-US" sz="1600" dirty="0">
                  <a:solidFill>
                    <a:schemeClr val="bg1"/>
                  </a:solidFill>
                  <a:latin typeface="Arial"/>
                </a:rPr>
                <a:t>Inflexible: One-to-one mapping</a:t>
              </a:r>
            </a:p>
            <a:p>
              <a:pPr marL="285750" indent="-285750">
                <a:buFont typeface="Arial" pitchFamily="34" charset="0"/>
                <a:buChar char="•"/>
              </a:pPr>
              <a:r>
                <a:rPr lang="en-US" sz="1600" dirty="0">
                  <a:solidFill>
                    <a:schemeClr val="bg1"/>
                  </a:solidFill>
                  <a:latin typeface="Arial"/>
                </a:rPr>
                <a:t>Entity classes incur dependencies on validation and display attributes</a:t>
              </a:r>
            </a:p>
            <a:p>
              <a:pPr marL="742932" lvl="1" indent="-285750">
                <a:buFont typeface="Arial" pitchFamily="34" charset="0"/>
                <a:buChar char="•"/>
              </a:pPr>
              <a:endParaRPr lang="en-US" sz="1600" dirty="0">
                <a:solidFill>
                  <a:schemeClr val="bg1"/>
                </a:solidFill>
                <a:latin typeface="Arial"/>
              </a:endParaRPr>
            </a:p>
          </p:txBody>
        </p:sp>
      </p:grpSp>
      <p:grpSp>
        <p:nvGrpSpPr>
          <p:cNvPr id="48" name="Group 47"/>
          <p:cNvGrpSpPr/>
          <p:nvPr/>
        </p:nvGrpSpPr>
        <p:grpSpPr>
          <a:xfrm>
            <a:off x="6178973" y="2611014"/>
            <a:ext cx="3781105" cy="2729105"/>
            <a:chOff x="5877513" y="-273550"/>
            <a:chExt cx="2852155" cy="4854907"/>
          </a:xfrm>
        </p:grpSpPr>
        <p:sp>
          <p:nvSpPr>
            <p:cNvPr id="49" name="Rounded Rectangle 15"/>
            <p:cNvSpPr/>
            <p:nvPr/>
          </p:nvSpPr>
          <p:spPr>
            <a:xfrm>
              <a:off x="5996353" y="337315"/>
              <a:ext cx="2733315" cy="4244042"/>
            </a:xfrm>
            <a:prstGeom prst="flowChartProcess">
              <a:avLst/>
            </a:prstGeom>
            <a:gradFill rotWithShape="0">
              <a:gsLst>
                <a:gs pos="40000">
                  <a:srgbClr val="00B050"/>
                </a:gs>
                <a:gs pos="100000">
                  <a:srgbClr val="92D05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50" name="Rounded Rectangle 4"/>
            <p:cNvSpPr/>
            <p:nvPr/>
          </p:nvSpPr>
          <p:spPr>
            <a:xfrm>
              <a:off x="5877513" y="-273550"/>
              <a:ext cx="2842323" cy="4514513"/>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2880" tIns="219456" rIns="182880" bIns="182880" numCol="1" spcCol="1270" anchor="t" anchorCtr="0">
              <a:noAutofit/>
            </a:bodyPr>
            <a:lstStyle/>
            <a:p>
              <a:pPr algn="ctr" defTabSz="2222500">
                <a:lnSpc>
                  <a:spcPct val="90000"/>
                </a:lnSpc>
              </a:pPr>
              <a:endParaRPr lang="en-US" sz="1600" dirty="0">
                <a:latin typeface="Arial" pitchFamily="34" charset="0"/>
                <a:cs typeface="Arial" pitchFamily="34" charset="0"/>
              </a:endParaRPr>
            </a:p>
            <a:p>
              <a:pPr marL="285750" indent="-285750">
                <a:buFont typeface="Arial" pitchFamily="34" charset="0"/>
                <a:buChar char="•"/>
              </a:pPr>
              <a:r>
                <a:rPr lang="en-US" sz="1600" dirty="0">
                  <a:solidFill>
                    <a:schemeClr val="bg1"/>
                  </a:solidFill>
                  <a:latin typeface="Arial"/>
                </a:rPr>
                <a:t>Complete separation</a:t>
              </a:r>
            </a:p>
            <a:p>
              <a:pPr marL="285750" indent="-285750">
                <a:buFont typeface="Arial" pitchFamily="34" charset="0"/>
                <a:buChar char="•"/>
              </a:pPr>
              <a:r>
                <a:rPr lang="en-US" sz="1600" dirty="0">
                  <a:solidFill>
                    <a:schemeClr val="bg1"/>
                  </a:solidFill>
                  <a:latin typeface="Arial"/>
                </a:rPr>
                <a:t>Loose-coupling</a:t>
              </a:r>
            </a:p>
            <a:p>
              <a:pPr marL="285750" indent="-285750">
                <a:buFont typeface="Arial" pitchFamily="34" charset="0"/>
                <a:buChar char="•"/>
              </a:pPr>
              <a:r>
                <a:rPr lang="en-US" sz="1600" dirty="0">
                  <a:solidFill>
                    <a:schemeClr val="bg1"/>
                  </a:solidFill>
                  <a:latin typeface="Arial"/>
                </a:rPr>
                <a:t>Pass multiple entities and one-offs into single model</a:t>
              </a:r>
            </a:p>
            <a:p>
              <a:pPr marL="285750" indent="-285750">
                <a:buFont typeface="Arial" pitchFamily="34" charset="0"/>
                <a:buChar char="•"/>
              </a:pPr>
              <a:r>
                <a:rPr lang="en-US" sz="1600" dirty="0">
                  <a:solidFill>
                    <a:schemeClr val="bg1"/>
                  </a:solidFill>
                  <a:latin typeface="Arial"/>
                </a:rPr>
                <a:t>Keeps entities as POCO – no attributing</a:t>
              </a:r>
            </a:p>
            <a:p>
              <a:pPr marL="285750" indent="-285750">
                <a:buFont typeface="Arial" pitchFamily="34" charset="0"/>
                <a:buChar char="•"/>
              </a:pPr>
              <a:r>
                <a:rPr lang="en-US" sz="1600" dirty="0">
                  <a:solidFill>
                    <a:schemeClr val="bg1"/>
                  </a:solidFill>
                  <a:latin typeface="Arial"/>
                </a:rPr>
                <a:t>Each can change independently</a:t>
              </a:r>
            </a:p>
            <a:p>
              <a:pPr marL="285750" indent="-285750">
                <a:buFont typeface="Arial" pitchFamily="34" charset="0"/>
                <a:buChar char="•"/>
              </a:pPr>
              <a:r>
                <a:rPr lang="en-US" sz="1600" dirty="0">
                  <a:solidFill>
                    <a:schemeClr val="bg1"/>
                  </a:solidFill>
                  <a:latin typeface="Arial"/>
                </a:rPr>
                <a:t>More coding effort</a:t>
              </a:r>
            </a:p>
            <a:p>
              <a:pPr marL="285750" indent="-285750">
                <a:buFont typeface="Arial" pitchFamily="34" charset="0"/>
                <a:buChar char="•"/>
              </a:pPr>
              <a:endParaRPr lang="en-US" sz="1600" dirty="0">
                <a:solidFill>
                  <a:schemeClr val="bg1"/>
                </a:solidFill>
                <a:latin typeface="Arial"/>
              </a:endParaRPr>
            </a:p>
          </p:txBody>
        </p:sp>
      </p:grpSp>
      <p:cxnSp>
        <p:nvCxnSpPr>
          <p:cNvPr id="55" name="Straight Arrow Connector 54"/>
          <p:cNvCxnSpPr/>
          <p:nvPr/>
        </p:nvCxnSpPr>
        <p:spPr bwMode="auto">
          <a:xfrm>
            <a:off x="4808878" y="5350046"/>
            <a:ext cx="775735" cy="681956"/>
          </a:xfrm>
          <a:prstGeom prst="straightConnector1">
            <a:avLst/>
          </a:prstGeom>
          <a:solidFill>
            <a:srgbClr val="FFFF00"/>
          </a:solidFill>
          <a:ln w="63500" cap="flat" cmpd="sng" algn="ctr">
            <a:solidFill>
              <a:srgbClr val="33CC33"/>
            </a:solidFill>
            <a:prstDash val="solid"/>
            <a:round/>
            <a:headEnd type="none" w="med" len="med"/>
            <a:tailEnd type="arrow"/>
          </a:ln>
          <a:effectLst/>
        </p:spPr>
      </p:cxnSp>
      <p:cxnSp>
        <p:nvCxnSpPr>
          <p:cNvPr id="56" name="Straight Arrow Connector 55"/>
          <p:cNvCxnSpPr/>
          <p:nvPr/>
        </p:nvCxnSpPr>
        <p:spPr bwMode="auto">
          <a:xfrm flipH="1">
            <a:off x="6773331" y="5350046"/>
            <a:ext cx="650024" cy="681956"/>
          </a:xfrm>
          <a:prstGeom prst="straightConnector1">
            <a:avLst/>
          </a:prstGeom>
          <a:solidFill>
            <a:srgbClr val="FFFF00"/>
          </a:solidFill>
          <a:ln w="63500" cap="flat" cmpd="sng" algn="ctr">
            <a:solidFill>
              <a:srgbClr val="33CC33"/>
            </a:solidFill>
            <a:prstDash val="solid"/>
            <a:round/>
            <a:headEnd type="none" w="med" len="med"/>
            <a:tailEnd type="arrow"/>
          </a:ln>
          <a:effectLst/>
        </p:spPr>
      </p:cxnSp>
    </p:spTree>
    <p:extLst>
      <p:ext uri="{BB962C8B-B14F-4D97-AF65-F5344CB8AC3E}">
        <p14:creationId xmlns:p14="http://schemas.microsoft.com/office/powerpoint/2010/main" val="370205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VIEW ENGINE</a:t>
            </a:r>
            <a:endParaRPr lang="en-US" sz="9600" b="1" dirty="0">
              <a:solidFill>
                <a:srgbClr val="C00000"/>
              </a:solidFill>
            </a:endParaRPr>
          </a:p>
        </p:txBody>
      </p:sp>
    </p:spTree>
    <p:extLst>
      <p:ext uri="{BB962C8B-B14F-4D97-AF65-F5344CB8AC3E}">
        <p14:creationId xmlns:p14="http://schemas.microsoft.com/office/powerpoint/2010/main" val="1040977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View Engine?</a:t>
            </a:r>
          </a:p>
        </p:txBody>
      </p:sp>
      <p:sp>
        <p:nvSpPr>
          <p:cNvPr id="5" name="Content Placeholder 2"/>
          <p:cNvSpPr>
            <a:spLocks noGrp="1"/>
          </p:cNvSpPr>
          <p:nvPr>
            <p:ph idx="4294967295"/>
          </p:nvPr>
        </p:nvSpPr>
        <p:spPr>
          <a:xfrm>
            <a:off x="1775520" y="1002435"/>
            <a:ext cx="8648640" cy="3447098"/>
          </a:xfrm>
          <a:prstGeom prst="rect">
            <a:avLst/>
          </a:prstGeom>
        </p:spPr>
        <p:txBody>
          <a:bodyPr/>
          <a:lstStyle/>
          <a:p>
            <a:r>
              <a:rPr lang="en-US" dirty="0">
                <a:cs typeface="Arial"/>
              </a:rPr>
              <a:t>Component that locates and parses a view template file, physically building output for the browser</a:t>
            </a: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graphicFrame>
        <p:nvGraphicFramePr>
          <p:cNvPr id="8" name="Diagram 7"/>
          <p:cNvGraphicFramePr/>
          <p:nvPr>
            <p:extLst/>
          </p:nvPr>
        </p:nvGraphicFramePr>
        <p:xfrm>
          <a:off x="1913436" y="2143344"/>
          <a:ext cx="8136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3963842" y="2650123"/>
            <a:ext cx="5472609" cy="400110"/>
          </a:xfrm>
          <a:prstGeom prst="rect">
            <a:avLst/>
          </a:prstGeom>
          <a:noFill/>
        </p:spPr>
        <p:txBody>
          <a:bodyPr wrap="square" rtlCol="0">
            <a:spAutoFit/>
          </a:bodyPr>
          <a:lstStyle/>
          <a:p>
            <a:pPr algn="ctr">
              <a:buClr>
                <a:schemeClr val="accent1"/>
              </a:buClr>
            </a:pPr>
            <a:r>
              <a:rPr lang="en-GB" sz="2000" dirty="0">
                <a:solidFill>
                  <a:srgbClr val="000000"/>
                </a:solidFill>
              </a:rPr>
              <a:t>Tasks Performed by the View Engine</a:t>
            </a:r>
          </a:p>
        </p:txBody>
      </p:sp>
      <p:sp>
        <p:nvSpPr>
          <p:cNvPr id="3" name="Rounded Rectangle 2"/>
          <p:cNvSpPr/>
          <p:nvPr/>
        </p:nvSpPr>
        <p:spPr>
          <a:xfrm>
            <a:off x="3226696" y="2476501"/>
            <a:ext cx="6997700" cy="3075213"/>
          </a:xfrm>
          <a:prstGeom prst="roundRect">
            <a:avLst/>
          </a:prstGeom>
          <a:noFill/>
          <a:ln w="4445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260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Pluggable View Engines</a:t>
            </a:r>
          </a:p>
        </p:txBody>
      </p:sp>
      <p:sp>
        <p:nvSpPr>
          <p:cNvPr id="5" name="Content Placeholder 2"/>
          <p:cNvSpPr>
            <a:spLocks noGrp="1"/>
          </p:cNvSpPr>
          <p:nvPr>
            <p:ph idx="4294967295"/>
          </p:nvPr>
        </p:nvSpPr>
        <p:spPr>
          <a:xfrm>
            <a:off x="1775520" y="1006640"/>
            <a:ext cx="8648640" cy="7679025"/>
          </a:xfrm>
          <a:prstGeom prst="rect">
            <a:avLst/>
          </a:prstGeom>
        </p:spPr>
        <p:txBody>
          <a:bodyPr/>
          <a:lstStyle/>
          <a:p>
            <a:r>
              <a:rPr lang="en-US" dirty="0">
                <a:cs typeface="Arial"/>
              </a:rPr>
              <a:t>View Engine is </a:t>
            </a:r>
            <a:r>
              <a:rPr lang="en-US" dirty="0">
                <a:solidFill>
                  <a:srgbClr val="C00000"/>
                </a:solidFill>
                <a:latin typeface="Segoe Print" pitchFamily="2" charset="0"/>
                <a:cs typeface="Arial"/>
              </a:rPr>
              <a:t>pluggable component </a:t>
            </a:r>
            <a:r>
              <a:rPr lang="en-US" dirty="0">
                <a:cs typeface="Arial"/>
              </a:rPr>
              <a:t>in the MVC architecture</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pPr>
              <a:spcBef>
                <a:spcPts val="1200"/>
              </a:spcBef>
            </a:pPr>
            <a:endParaRPr lang="en-US" dirty="0">
              <a:cs typeface="Arial"/>
            </a:endParaRPr>
          </a:p>
          <a:p>
            <a:pPr>
              <a:spcBef>
                <a:spcPts val="1200"/>
              </a:spcBef>
            </a:pPr>
            <a:endParaRPr lang="en-US" dirty="0">
              <a:cs typeface="Arial"/>
            </a:endParaRPr>
          </a:p>
        </p:txBody>
      </p:sp>
      <p:sp>
        <p:nvSpPr>
          <p:cNvPr id="3" name="Rounded Rectangle 2"/>
          <p:cNvSpPr/>
          <p:nvPr/>
        </p:nvSpPr>
        <p:spPr>
          <a:xfrm>
            <a:off x="1913436" y="2120900"/>
            <a:ext cx="1452064" cy="914400"/>
          </a:xfrm>
          <a:prstGeom prst="roundRect">
            <a:avLst/>
          </a:prstGeom>
          <a:solidFill>
            <a:srgbClr val="F9FBA5"/>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Web Forms</a:t>
            </a:r>
          </a:p>
          <a:p>
            <a:pPr algn="ctr"/>
            <a:r>
              <a:rPr lang="en-US" dirty="0">
                <a:solidFill>
                  <a:srgbClr val="000000"/>
                </a:solidFill>
              </a:rPr>
              <a:t>Engine</a:t>
            </a:r>
          </a:p>
        </p:txBody>
      </p:sp>
      <p:sp>
        <p:nvSpPr>
          <p:cNvPr id="7" name="Rounded Rectangle 6"/>
          <p:cNvSpPr/>
          <p:nvPr/>
        </p:nvSpPr>
        <p:spPr>
          <a:xfrm>
            <a:off x="5190036" y="2146300"/>
            <a:ext cx="1452064" cy="914400"/>
          </a:xfrm>
          <a:prstGeom prst="roundRect">
            <a:avLst/>
          </a:prstGeom>
          <a:solidFill>
            <a:srgbClr val="F9FBA5"/>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Web Forms</a:t>
            </a:r>
          </a:p>
          <a:p>
            <a:pPr algn="ctr"/>
            <a:r>
              <a:rPr lang="en-US" dirty="0">
                <a:solidFill>
                  <a:srgbClr val="000000"/>
                </a:solidFill>
              </a:rPr>
              <a:t>Engine</a:t>
            </a:r>
          </a:p>
        </p:txBody>
      </p:sp>
      <p:sp>
        <p:nvSpPr>
          <p:cNvPr id="8" name="Rounded Rectangle 7"/>
          <p:cNvSpPr/>
          <p:nvPr/>
        </p:nvSpPr>
        <p:spPr>
          <a:xfrm>
            <a:off x="1926136" y="3429000"/>
            <a:ext cx="1452064" cy="914400"/>
          </a:xfrm>
          <a:prstGeom prst="roundRect">
            <a:avLst/>
          </a:prstGeom>
          <a:solidFill>
            <a:srgbClr val="FF0000"/>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 Forms</a:t>
            </a:r>
          </a:p>
        </p:txBody>
      </p:sp>
      <p:sp>
        <p:nvSpPr>
          <p:cNvPr id="9" name="Rounded Rectangle 8"/>
          <p:cNvSpPr/>
          <p:nvPr/>
        </p:nvSpPr>
        <p:spPr>
          <a:xfrm>
            <a:off x="8233864" y="2133600"/>
            <a:ext cx="1452064" cy="914400"/>
          </a:xfrm>
          <a:prstGeom prst="roundRect">
            <a:avLst/>
          </a:prstGeom>
          <a:solidFill>
            <a:schemeClr val="accent4">
              <a:lumMod val="40000"/>
              <a:lumOff val="6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NHaml</a:t>
            </a:r>
            <a:endParaRPr lang="en-US" dirty="0">
              <a:solidFill>
                <a:srgbClr val="000000"/>
              </a:solidFill>
            </a:endParaRPr>
          </a:p>
          <a:p>
            <a:pPr algn="ctr"/>
            <a:r>
              <a:rPr lang="en-US" dirty="0" err="1">
                <a:solidFill>
                  <a:srgbClr val="000000"/>
                </a:solidFill>
              </a:rPr>
              <a:t>NDJango</a:t>
            </a:r>
            <a:endParaRPr lang="en-US" dirty="0">
              <a:solidFill>
                <a:srgbClr val="000000"/>
              </a:solidFill>
            </a:endParaRPr>
          </a:p>
        </p:txBody>
      </p:sp>
      <p:sp>
        <p:nvSpPr>
          <p:cNvPr id="10" name="Rounded Rectangle 9"/>
          <p:cNvSpPr/>
          <p:nvPr/>
        </p:nvSpPr>
        <p:spPr>
          <a:xfrm>
            <a:off x="6705600" y="2146300"/>
            <a:ext cx="1452064" cy="914400"/>
          </a:xfrm>
          <a:prstGeom prst="roundRect">
            <a:avLst/>
          </a:prstGeom>
          <a:solidFill>
            <a:schemeClr val="tx2">
              <a:lumMod val="20000"/>
              <a:lumOff val="8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Spark</a:t>
            </a:r>
          </a:p>
        </p:txBody>
      </p:sp>
      <p:sp>
        <p:nvSpPr>
          <p:cNvPr id="11" name="Rounded Rectangle 10"/>
          <p:cNvSpPr/>
          <p:nvPr/>
        </p:nvSpPr>
        <p:spPr>
          <a:xfrm>
            <a:off x="3670300" y="2146300"/>
            <a:ext cx="1452064" cy="914400"/>
          </a:xfrm>
          <a:prstGeom prst="roundRect">
            <a:avLst/>
          </a:prstGeom>
          <a:solidFill>
            <a:schemeClr val="accent6">
              <a:lumMod val="40000"/>
              <a:lumOff val="6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Razor</a:t>
            </a:r>
          </a:p>
        </p:txBody>
      </p:sp>
      <p:sp>
        <p:nvSpPr>
          <p:cNvPr id="12" name="Rounded Rectangle 11"/>
          <p:cNvSpPr/>
          <p:nvPr/>
        </p:nvSpPr>
        <p:spPr>
          <a:xfrm>
            <a:off x="3670300" y="3429000"/>
            <a:ext cx="6015628" cy="914400"/>
          </a:xfrm>
          <a:prstGeom prst="roundRect">
            <a:avLst/>
          </a:prstGeom>
          <a:solidFill>
            <a:srgbClr val="FF0000"/>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MVC</a:t>
            </a:r>
          </a:p>
        </p:txBody>
      </p:sp>
      <p:sp>
        <p:nvSpPr>
          <p:cNvPr id="13" name="Rounded Rectangle 12"/>
          <p:cNvSpPr/>
          <p:nvPr/>
        </p:nvSpPr>
        <p:spPr>
          <a:xfrm>
            <a:off x="1926136" y="4439478"/>
            <a:ext cx="7759792" cy="853534"/>
          </a:xfrm>
          <a:prstGeom prst="roundRect">
            <a:avLst/>
          </a:prstGeom>
          <a:solidFill>
            <a:srgbClr val="1008AA"/>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ASP.NET</a:t>
            </a:r>
          </a:p>
        </p:txBody>
      </p:sp>
      <p:sp>
        <p:nvSpPr>
          <p:cNvPr id="14" name="Rounded Rectangle 13"/>
          <p:cNvSpPr/>
          <p:nvPr/>
        </p:nvSpPr>
        <p:spPr>
          <a:xfrm>
            <a:off x="1913436" y="5410200"/>
            <a:ext cx="7810592" cy="914400"/>
          </a:xfrm>
          <a:prstGeom prst="roundRect">
            <a:avLst/>
          </a:prstGeom>
          <a:solidFill>
            <a:srgbClr val="1008AA"/>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.NET Framework</a:t>
            </a:r>
          </a:p>
        </p:txBody>
      </p:sp>
    </p:spTree>
    <p:extLst>
      <p:ext uri="{BB962C8B-B14F-4D97-AF65-F5344CB8AC3E}">
        <p14:creationId xmlns:p14="http://schemas.microsoft.com/office/powerpoint/2010/main" val="353150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7999"/>
          </a:xfrm>
        </p:spPr>
        <p:txBody>
          <a:bodyPr anchor="ctr">
            <a:noAutofit/>
          </a:bodyPr>
          <a:lstStyle/>
          <a:p>
            <a:r>
              <a:rPr lang="en-US" sz="9600" dirty="0"/>
              <a:t>Chapter 2/Part 2</a:t>
            </a:r>
            <a:br>
              <a:rPr lang="en-US" sz="9600" dirty="0"/>
            </a:br>
            <a:r>
              <a:rPr lang="en-US" sz="9600" dirty="0"/>
              <a:t>MVC</a:t>
            </a:r>
            <a:br>
              <a:rPr lang="en-US" sz="9600" dirty="0"/>
            </a:br>
            <a:r>
              <a:rPr lang="en-US" sz="9600" dirty="0"/>
              <a:t>Deep Dive</a:t>
            </a:r>
            <a:br>
              <a:rPr lang="en-US" sz="9600" dirty="0"/>
            </a:br>
            <a:r>
              <a:rPr lang="en-US" sz="8800" dirty="0">
                <a:solidFill>
                  <a:srgbClr val="C00000"/>
                </a:solidFill>
              </a:rPr>
              <a:t>RAZOR VIEW ENGINE</a:t>
            </a:r>
            <a:endParaRPr lang="en-US" sz="9600" b="1" dirty="0">
              <a:solidFill>
                <a:srgbClr val="C00000"/>
              </a:solidFill>
            </a:endParaRPr>
          </a:p>
        </p:txBody>
      </p:sp>
    </p:spTree>
    <p:extLst>
      <p:ext uri="{BB962C8B-B14F-4D97-AF65-F5344CB8AC3E}">
        <p14:creationId xmlns:p14="http://schemas.microsoft.com/office/powerpoint/2010/main" val="337913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2F748965-3113-48F8-B52C-BAC6BA0D1BD2}"/>
              </a:ext>
            </a:extLst>
          </p:cNvPr>
          <p:cNvSpPr>
            <a:spLocks noGrp="1"/>
          </p:cNvSpPr>
          <p:nvPr>
            <p:ph type="title"/>
          </p:nvPr>
        </p:nvSpPr>
        <p:spPr>
          <a:xfrm>
            <a:off x="397208" y="0"/>
            <a:ext cx="11693192" cy="664624"/>
          </a:xfrm>
        </p:spPr>
        <p:txBody>
          <a:bodyPr>
            <a:normAutofit fontScale="90000"/>
          </a:bodyPr>
          <a:lstStyle/>
          <a:p>
            <a:pPr algn="l"/>
            <a:r>
              <a:rPr lang="en-US" dirty="0" err="1"/>
              <a:t>ClearMeasure</a:t>
            </a:r>
            <a:r>
              <a:rPr lang="en-US" dirty="0"/>
              <a:t> – Aging Software – New Again</a:t>
            </a:r>
          </a:p>
        </p:txBody>
      </p:sp>
      <p:pic>
        <p:nvPicPr>
          <p:cNvPr id="3" name="Picture 2">
            <a:extLst>
              <a:ext uri="{FF2B5EF4-FFF2-40B4-BE49-F238E27FC236}">
                <a16:creationId xmlns:a16="http://schemas.microsoft.com/office/drawing/2014/main" id="{52B8F051-82B9-453D-BA83-7A3357023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99"/>
            <a:ext cx="12192000" cy="6096000"/>
          </a:xfrm>
          <a:prstGeom prst="rect">
            <a:avLst/>
          </a:prstGeom>
        </p:spPr>
      </p:pic>
      <p:sp>
        <p:nvSpPr>
          <p:cNvPr id="6" name="Title 1">
            <a:extLst>
              <a:ext uri="{FF2B5EF4-FFF2-40B4-BE49-F238E27FC236}">
                <a16:creationId xmlns:a16="http://schemas.microsoft.com/office/drawing/2014/main" id="{A835ACD9-A1C4-41A1-B355-699445F88E93}"/>
              </a:ext>
            </a:extLst>
          </p:cNvPr>
          <p:cNvSpPr txBox="1">
            <a:spLocks/>
          </p:cNvSpPr>
          <p:nvPr/>
        </p:nvSpPr>
        <p:spPr>
          <a:xfrm>
            <a:off x="203200" y="5969000"/>
            <a:ext cx="11693192" cy="889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933" b="1" dirty="0"/>
              <a:t>Aging Software – New again</a:t>
            </a:r>
          </a:p>
        </p:txBody>
      </p:sp>
    </p:spTree>
    <p:extLst>
      <p:ext uri="{BB962C8B-B14F-4D97-AF65-F5344CB8AC3E}">
        <p14:creationId xmlns:p14="http://schemas.microsoft.com/office/powerpoint/2010/main" val="203588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View Engine</a:t>
            </a:r>
          </a:p>
        </p:txBody>
      </p:sp>
      <p:sp>
        <p:nvSpPr>
          <p:cNvPr id="6" name="Content Placeholder 4"/>
          <p:cNvSpPr>
            <a:spLocks noGrp="1"/>
          </p:cNvSpPr>
          <p:nvPr>
            <p:ph sz="quarter" idx="4294967295"/>
          </p:nvPr>
        </p:nvSpPr>
        <p:spPr>
          <a:xfrm>
            <a:off x="1812925" y="1016764"/>
            <a:ext cx="8572500" cy="3400931"/>
          </a:xfrm>
          <a:prstGeom prst="rect">
            <a:avLst/>
          </a:prstGeom>
        </p:spPr>
        <p:txBody>
          <a:bodyPr/>
          <a:lstStyle/>
          <a:p>
            <a:r>
              <a:rPr lang="en-GB" dirty="0"/>
              <a:t>Preferred view engine since MVC 3</a:t>
            </a:r>
          </a:p>
          <a:p>
            <a:r>
              <a:rPr lang="en-GB" dirty="0"/>
              <a:t>Short learning curve – not a new language</a:t>
            </a:r>
          </a:p>
          <a:p>
            <a:pPr lvl="1"/>
            <a:r>
              <a:rPr lang="en-GB" sz="2800" dirty="0"/>
              <a:t>Leverage existing HTML and .NET language skills</a:t>
            </a:r>
          </a:p>
          <a:p>
            <a:pPr lvl="1"/>
            <a:r>
              <a:rPr lang="en-GB" sz="2800" dirty="0"/>
              <a:t>Ditch the </a:t>
            </a:r>
            <a:r>
              <a:rPr lang="en-GB" sz="2800" dirty="0">
                <a:solidFill>
                  <a:srgbClr val="FF0000"/>
                </a:solidFill>
              </a:rPr>
              <a:t>&lt;%= %&gt;  </a:t>
            </a:r>
            <a:r>
              <a:rPr lang="en-GB" sz="2800" dirty="0"/>
              <a:t>all code starts with </a:t>
            </a:r>
            <a:r>
              <a:rPr lang="en-GB" sz="2800" dirty="0">
                <a:solidFill>
                  <a:srgbClr val="FF0000"/>
                </a:solidFill>
              </a:rPr>
              <a:t>@</a:t>
            </a:r>
          </a:p>
          <a:p>
            <a:r>
              <a:rPr lang="en-GB" dirty="0"/>
              <a:t>Full IntelliSense and compile-time checking</a:t>
            </a:r>
          </a:p>
          <a:p>
            <a:r>
              <a:rPr lang="en-GB" dirty="0"/>
              <a:t>Intelligently </a:t>
            </a:r>
            <a:r>
              <a:rPr lang="en-GB" dirty="0">
                <a:solidFill>
                  <a:srgbClr val="C00000"/>
                </a:solidFill>
                <a:latin typeface="Segoe Print" pitchFamily="2" charset="0"/>
              </a:rPr>
              <a:t>detects transitions                                                </a:t>
            </a:r>
            <a:r>
              <a:rPr lang="en-GB" dirty="0"/>
              <a:t>between </a:t>
            </a:r>
            <a:r>
              <a:rPr lang="en-GB" dirty="0">
                <a:solidFill>
                  <a:schemeClr val="accent2"/>
                </a:solidFill>
              </a:rPr>
              <a:t>HTML </a:t>
            </a:r>
            <a:r>
              <a:rPr lang="en-GB" dirty="0"/>
              <a:t>and </a:t>
            </a:r>
            <a:r>
              <a:rPr lang="en-GB" dirty="0">
                <a:solidFill>
                  <a:schemeClr val="accent2"/>
                </a:solidFill>
              </a:rPr>
              <a:t>Code</a:t>
            </a:r>
          </a:p>
        </p:txBody>
      </p:sp>
      <p:sp>
        <p:nvSpPr>
          <p:cNvPr id="9" name="Oval 8"/>
          <p:cNvSpPr/>
          <p:nvPr/>
        </p:nvSpPr>
        <p:spPr>
          <a:xfrm>
            <a:off x="3837032" y="2425848"/>
            <a:ext cx="1535068" cy="647552"/>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bwMode="auto">
          <a:xfrm>
            <a:off x="4009576" y="2514342"/>
            <a:ext cx="1150419" cy="464226"/>
          </a:xfrm>
          <a:prstGeom prst="straightConnector1">
            <a:avLst/>
          </a:prstGeom>
          <a:solidFill>
            <a:srgbClr val="FFFF00"/>
          </a:solidFill>
          <a:ln w="25400" cap="flat" cmpd="sng" algn="ctr">
            <a:solidFill>
              <a:srgbClr val="FF0000"/>
            </a:solidFill>
            <a:prstDash val="solid"/>
            <a:round/>
            <a:headEnd type="none" w="med" len="med"/>
            <a:tailEnd type="none"/>
          </a:ln>
          <a:effectLst/>
        </p:spPr>
      </p:cxnSp>
    </p:spTree>
    <p:extLst>
      <p:ext uri="{BB962C8B-B14F-4D97-AF65-F5344CB8AC3E}">
        <p14:creationId xmlns:p14="http://schemas.microsoft.com/office/powerpoint/2010/main" val="272710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a:t>
            </a:r>
          </a:p>
        </p:txBody>
      </p:sp>
      <p:sp>
        <p:nvSpPr>
          <p:cNvPr id="14" name="Text Placeholder 13"/>
          <p:cNvSpPr>
            <a:spLocks noGrp="1"/>
          </p:cNvSpPr>
          <p:nvPr>
            <p:ph type="body" idx="16"/>
          </p:nvPr>
        </p:nvSpPr>
        <p:spPr/>
        <p:txBody>
          <a:bodyPr>
            <a:normAutofit fontScale="92500" lnSpcReduction="20000"/>
          </a:bodyPr>
          <a:lstStyle/>
          <a:p>
            <a:r>
              <a:rPr lang="en-US" dirty="0"/>
              <a:t>Parsing Algorithm</a:t>
            </a:r>
          </a:p>
        </p:txBody>
      </p:sp>
      <p:pic>
        <p:nvPicPr>
          <p:cNvPr id="717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839" y="1266825"/>
            <a:ext cx="564832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7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Comparing Expressions</a:t>
            </a:r>
          </a:p>
        </p:txBody>
      </p:sp>
      <p:sp>
        <p:nvSpPr>
          <p:cNvPr id="5" name="Rounded Rectangle 4"/>
          <p:cNvSpPr/>
          <p:nvPr/>
        </p:nvSpPr>
        <p:spPr>
          <a:xfrm>
            <a:off x="3043498" y="3632652"/>
            <a:ext cx="7233877" cy="2464904"/>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&lt;h1&gt;Razor Syntax&lt;/h1&gt;</a:t>
            </a:r>
          </a:p>
          <a:p>
            <a:endParaRPr lang="en-US" sz="1600" dirty="0">
              <a:solidFill>
                <a:srgbClr val="000000"/>
              </a:solidFill>
            </a:endParaRPr>
          </a:p>
          <a:p>
            <a:r>
              <a:rPr lang="en-US" sz="1600" dirty="0">
                <a:solidFill>
                  <a:srgbClr val="000000"/>
                </a:solidFill>
              </a:rPr>
              <a:t>        &lt;h3&gt;</a:t>
            </a:r>
          </a:p>
          <a:p>
            <a:r>
              <a:rPr lang="en-US" sz="1600" dirty="0">
                <a:solidFill>
                  <a:srgbClr val="000000"/>
                </a:solidFill>
              </a:rPr>
              <a:t>            Hello </a:t>
            </a:r>
            <a:r>
              <a:rPr lang="en-US" sz="1600" dirty="0">
                <a:solidFill>
                  <a:srgbClr val="1008AA"/>
                </a:solidFill>
              </a:rPr>
              <a:t>@</a:t>
            </a:r>
            <a:r>
              <a:rPr lang="en-US" sz="1600" dirty="0">
                <a:solidFill>
                  <a:srgbClr val="000000"/>
                </a:solidFill>
              </a:rPr>
              <a:t>name, they year is </a:t>
            </a:r>
            <a:r>
              <a:rPr lang="en-US" sz="1600" dirty="0">
                <a:solidFill>
                  <a:srgbClr val="1008AA"/>
                </a:solidFill>
              </a:rPr>
              <a:t>@</a:t>
            </a:r>
            <a:r>
              <a:rPr lang="en-US" sz="1600" dirty="0" err="1">
                <a:solidFill>
                  <a:srgbClr val="000000"/>
                </a:solidFill>
              </a:rPr>
              <a:t>DateTime.Now.Year</a:t>
            </a:r>
            <a:endParaRPr lang="en-US" sz="1600" dirty="0">
              <a:solidFill>
                <a:srgbClr val="000000"/>
              </a:solidFill>
            </a:endParaRPr>
          </a:p>
          <a:p>
            <a:r>
              <a:rPr lang="en-US" sz="1600" dirty="0">
                <a:solidFill>
                  <a:srgbClr val="000000"/>
                </a:solidFill>
              </a:rPr>
              <a:t>        &lt;/h3&gt;</a:t>
            </a:r>
          </a:p>
          <a:p>
            <a:endParaRPr lang="en-US" sz="1600" dirty="0">
              <a:solidFill>
                <a:srgbClr val="000000"/>
              </a:solidFill>
            </a:endParaRPr>
          </a:p>
          <a:p>
            <a:r>
              <a:rPr lang="en-US" sz="1600" dirty="0">
                <a:solidFill>
                  <a:srgbClr val="000000"/>
                </a:solidFill>
              </a:rPr>
              <a:t>        &lt;p&gt;</a:t>
            </a:r>
          </a:p>
          <a:p>
            <a:r>
              <a:rPr lang="en-US" sz="1600" dirty="0">
                <a:solidFill>
                  <a:srgbClr val="000000"/>
                </a:solidFill>
              </a:rPr>
              <a:t>            Checkout &lt;a </a:t>
            </a:r>
            <a:r>
              <a:rPr lang="en-US" sz="1600" dirty="0" err="1">
                <a:solidFill>
                  <a:srgbClr val="000000"/>
                </a:solidFill>
              </a:rPr>
              <a:t>href</a:t>
            </a:r>
            <a:r>
              <a:rPr lang="en-US" sz="1600" dirty="0">
                <a:solidFill>
                  <a:srgbClr val="000000"/>
                </a:solidFill>
              </a:rPr>
              <a:t>="/Products/Details/</a:t>
            </a:r>
            <a:r>
              <a:rPr lang="en-US" sz="1600" dirty="0">
                <a:solidFill>
                  <a:srgbClr val="1008AA"/>
                </a:solidFill>
              </a:rPr>
              <a:t>@</a:t>
            </a:r>
            <a:r>
              <a:rPr lang="en-US" sz="1600" dirty="0" err="1">
                <a:solidFill>
                  <a:srgbClr val="000000"/>
                </a:solidFill>
              </a:rPr>
              <a:t>productId</a:t>
            </a:r>
            <a:r>
              <a:rPr lang="en-US" sz="1600" dirty="0">
                <a:solidFill>
                  <a:srgbClr val="000000"/>
                </a:solidFill>
              </a:rPr>
              <a:t>"&gt;this product&lt;/a&gt;</a:t>
            </a:r>
          </a:p>
          <a:p>
            <a:r>
              <a:rPr lang="en-US" sz="1600" dirty="0">
                <a:solidFill>
                  <a:srgbClr val="000000"/>
                </a:solidFill>
              </a:rPr>
              <a:t>        &lt;/p&gt;</a:t>
            </a:r>
          </a:p>
        </p:txBody>
      </p:sp>
      <p:sp>
        <p:nvSpPr>
          <p:cNvPr id="6" name="Rounded Rectangle 5"/>
          <p:cNvSpPr/>
          <p:nvPr/>
        </p:nvSpPr>
        <p:spPr>
          <a:xfrm>
            <a:off x="1789282" y="939147"/>
            <a:ext cx="7735719" cy="2464904"/>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&lt;h1&gt;ASPX Syntax&lt;/h1&gt;</a:t>
            </a:r>
          </a:p>
          <a:p>
            <a:endParaRPr lang="en-US" sz="1600" dirty="0">
              <a:solidFill>
                <a:srgbClr val="000000"/>
              </a:solidFill>
            </a:endParaRPr>
          </a:p>
          <a:p>
            <a:r>
              <a:rPr lang="en-US" sz="1600" dirty="0">
                <a:solidFill>
                  <a:srgbClr val="000000"/>
                </a:solidFill>
              </a:rPr>
              <a:t>        &lt;h3&gt;</a:t>
            </a:r>
          </a:p>
          <a:p>
            <a:r>
              <a:rPr lang="en-US" sz="1600" dirty="0">
                <a:solidFill>
                  <a:srgbClr val="000000"/>
                </a:solidFill>
              </a:rPr>
              <a:t>            Hello </a:t>
            </a:r>
            <a:r>
              <a:rPr lang="en-US" sz="1600" dirty="0">
                <a:solidFill>
                  <a:srgbClr val="1008AA"/>
                </a:solidFill>
              </a:rPr>
              <a:t>&lt;%=</a:t>
            </a:r>
            <a:r>
              <a:rPr lang="en-US" sz="1600" dirty="0">
                <a:solidFill>
                  <a:srgbClr val="000000"/>
                </a:solidFill>
              </a:rPr>
              <a:t>name</a:t>
            </a:r>
            <a:r>
              <a:rPr lang="en-US" sz="1600" dirty="0">
                <a:solidFill>
                  <a:srgbClr val="1008AA"/>
                </a:solidFill>
              </a:rPr>
              <a:t>%&gt;</a:t>
            </a:r>
            <a:r>
              <a:rPr lang="en-US" sz="1600" dirty="0">
                <a:solidFill>
                  <a:srgbClr val="000000"/>
                </a:solidFill>
              </a:rPr>
              <a:t>, they year is </a:t>
            </a:r>
            <a:r>
              <a:rPr lang="en-US" sz="1600" dirty="0">
                <a:solidFill>
                  <a:srgbClr val="1008AA"/>
                </a:solidFill>
              </a:rPr>
              <a:t>&lt;%=</a:t>
            </a:r>
            <a:r>
              <a:rPr lang="en-US" sz="1600" dirty="0">
                <a:solidFill>
                  <a:srgbClr val="000000"/>
                </a:solidFill>
              </a:rPr>
              <a:t> </a:t>
            </a:r>
            <a:r>
              <a:rPr lang="en-US" sz="1600" dirty="0" err="1">
                <a:solidFill>
                  <a:srgbClr val="000000"/>
                </a:solidFill>
              </a:rPr>
              <a:t>DateTime.Now.Year</a:t>
            </a:r>
            <a:r>
              <a:rPr lang="en-US" sz="1600" dirty="0">
                <a:solidFill>
                  <a:srgbClr val="000000"/>
                </a:solidFill>
              </a:rPr>
              <a:t> </a:t>
            </a:r>
            <a:r>
              <a:rPr lang="en-US" sz="1600" dirty="0">
                <a:solidFill>
                  <a:srgbClr val="1008AA"/>
                </a:solidFill>
              </a:rPr>
              <a:t>%&gt;</a:t>
            </a:r>
          </a:p>
          <a:p>
            <a:r>
              <a:rPr lang="en-US" sz="1600" dirty="0">
                <a:solidFill>
                  <a:srgbClr val="000000"/>
                </a:solidFill>
              </a:rPr>
              <a:t>        &lt;/h3&gt;</a:t>
            </a:r>
          </a:p>
          <a:p>
            <a:endParaRPr lang="en-US" sz="1600" dirty="0">
              <a:solidFill>
                <a:srgbClr val="000000"/>
              </a:solidFill>
            </a:endParaRPr>
          </a:p>
          <a:p>
            <a:r>
              <a:rPr lang="en-US" sz="1600" dirty="0">
                <a:solidFill>
                  <a:srgbClr val="000000"/>
                </a:solidFill>
              </a:rPr>
              <a:t>        &lt;p&gt;</a:t>
            </a:r>
          </a:p>
          <a:p>
            <a:r>
              <a:rPr lang="en-US" sz="1600" dirty="0">
                <a:solidFill>
                  <a:srgbClr val="000000"/>
                </a:solidFill>
              </a:rPr>
              <a:t>            Checkout &lt;a </a:t>
            </a:r>
            <a:r>
              <a:rPr lang="en-US" sz="1600" dirty="0" err="1">
                <a:solidFill>
                  <a:srgbClr val="000000"/>
                </a:solidFill>
              </a:rPr>
              <a:t>href</a:t>
            </a:r>
            <a:r>
              <a:rPr lang="en-US" sz="1600" dirty="0">
                <a:solidFill>
                  <a:srgbClr val="000000"/>
                </a:solidFill>
              </a:rPr>
              <a:t>="/Products/Details/</a:t>
            </a:r>
            <a:r>
              <a:rPr lang="en-US" sz="1600" dirty="0">
                <a:solidFill>
                  <a:srgbClr val="1008AA"/>
                </a:solidFill>
              </a:rPr>
              <a:t>&lt;%=</a:t>
            </a:r>
            <a:r>
              <a:rPr lang="en-US" sz="1600" dirty="0" err="1">
                <a:solidFill>
                  <a:srgbClr val="000000"/>
                </a:solidFill>
              </a:rPr>
              <a:t>productId</a:t>
            </a:r>
            <a:r>
              <a:rPr lang="en-US" sz="1600" dirty="0">
                <a:solidFill>
                  <a:srgbClr val="1008AA"/>
                </a:solidFill>
              </a:rPr>
              <a:t>%&gt;</a:t>
            </a:r>
            <a:r>
              <a:rPr lang="en-US" sz="1600" dirty="0">
                <a:solidFill>
                  <a:srgbClr val="000000"/>
                </a:solidFill>
              </a:rPr>
              <a:t>"&gt;this product&lt;/a&gt;</a:t>
            </a:r>
          </a:p>
          <a:p>
            <a:r>
              <a:rPr lang="en-US" sz="1600" dirty="0">
                <a:solidFill>
                  <a:srgbClr val="000000"/>
                </a:solidFill>
              </a:rPr>
              <a:t>        &lt;/p&gt;</a:t>
            </a:r>
          </a:p>
        </p:txBody>
      </p:sp>
    </p:spTree>
    <p:extLst>
      <p:ext uri="{BB962C8B-B14F-4D97-AF65-F5344CB8AC3E}">
        <p14:creationId xmlns:p14="http://schemas.microsoft.com/office/powerpoint/2010/main" val="426129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Comparing Looping Structures</a:t>
            </a:r>
          </a:p>
        </p:txBody>
      </p:sp>
      <p:sp>
        <p:nvSpPr>
          <p:cNvPr id="5" name="Rounded Rectangle 4"/>
          <p:cNvSpPr/>
          <p:nvPr/>
        </p:nvSpPr>
        <p:spPr>
          <a:xfrm>
            <a:off x="3334733" y="3722105"/>
            <a:ext cx="7233877" cy="2464904"/>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&lt;h1&gt;Razor Syntax&lt;/h1&gt;</a:t>
            </a:r>
          </a:p>
          <a:p>
            <a:endParaRPr lang="en-US" sz="1600" dirty="0">
              <a:solidFill>
                <a:srgbClr val="000000"/>
              </a:solidFill>
            </a:endParaRPr>
          </a:p>
          <a:p>
            <a:r>
              <a:rPr lang="en-US" sz="1600" dirty="0">
                <a:solidFill>
                  <a:srgbClr val="000000"/>
                </a:solidFill>
              </a:rPr>
              <a:t>        &lt;</a:t>
            </a:r>
            <a:r>
              <a:rPr lang="en-US" sz="1600" dirty="0" err="1">
                <a:solidFill>
                  <a:srgbClr val="000000"/>
                </a:solidFill>
              </a:rPr>
              <a:t>ul</a:t>
            </a:r>
            <a:r>
              <a:rPr lang="en-US" sz="1600" dirty="0">
                <a:solidFill>
                  <a:srgbClr val="000000"/>
                </a:solidFill>
              </a:rPr>
              <a:t> id="products"&gt;</a:t>
            </a:r>
          </a:p>
          <a:p>
            <a:endParaRPr lang="en-US" sz="1600" dirty="0">
              <a:solidFill>
                <a:srgbClr val="000000"/>
              </a:solidFill>
            </a:endParaRPr>
          </a:p>
          <a:p>
            <a:r>
              <a:rPr lang="en-US" sz="1600" dirty="0">
                <a:solidFill>
                  <a:srgbClr val="000000"/>
                </a:solidFill>
              </a:rPr>
              <a:t>            </a:t>
            </a:r>
            <a:r>
              <a:rPr lang="en-US" sz="1600" dirty="0">
                <a:solidFill>
                  <a:srgbClr val="1008AA"/>
                </a:solidFill>
              </a:rPr>
              <a:t>@</a:t>
            </a:r>
            <a:r>
              <a:rPr lang="en-US" sz="1600" dirty="0" err="1">
                <a:solidFill>
                  <a:srgbClr val="000000"/>
                </a:solidFill>
              </a:rPr>
              <a:t>foreach</a:t>
            </a:r>
            <a:r>
              <a:rPr lang="en-US" sz="1600" dirty="0">
                <a:solidFill>
                  <a:srgbClr val="000000"/>
                </a:solidFill>
              </a:rPr>
              <a:t> (var p in products)</a:t>
            </a:r>
          </a:p>
          <a:p>
            <a:r>
              <a:rPr lang="en-US" sz="1600" dirty="0">
                <a:solidFill>
                  <a:srgbClr val="000000"/>
                </a:solidFill>
              </a:rPr>
              <a:t>            {</a:t>
            </a:r>
          </a:p>
          <a:p>
            <a:r>
              <a:rPr lang="en-US" sz="1600" dirty="0">
                <a:solidFill>
                  <a:srgbClr val="000000"/>
                </a:solidFill>
              </a:rPr>
              <a:t>                &lt;li&gt;</a:t>
            </a:r>
            <a:r>
              <a:rPr lang="en-US" sz="1600" dirty="0">
                <a:solidFill>
                  <a:srgbClr val="1008AA"/>
                </a:solidFill>
              </a:rPr>
              <a:t>@</a:t>
            </a:r>
            <a:r>
              <a:rPr lang="en-US" sz="1600" dirty="0" err="1">
                <a:solidFill>
                  <a:srgbClr val="000000"/>
                </a:solidFill>
              </a:rPr>
              <a:t>p.Name</a:t>
            </a:r>
            <a:r>
              <a:rPr lang="en-US" sz="1600" dirty="0">
                <a:solidFill>
                  <a:srgbClr val="000000"/>
                </a:solidFill>
              </a:rPr>
              <a:t> ($</a:t>
            </a:r>
            <a:r>
              <a:rPr lang="en-US" sz="1600" dirty="0">
                <a:solidFill>
                  <a:srgbClr val="1008AA"/>
                </a:solidFill>
              </a:rPr>
              <a:t>@</a:t>
            </a:r>
            <a:r>
              <a:rPr lang="en-US" sz="1600" dirty="0" err="1">
                <a:solidFill>
                  <a:srgbClr val="000000"/>
                </a:solidFill>
              </a:rPr>
              <a:t>p.Price</a:t>
            </a:r>
            <a:r>
              <a:rPr lang="en-US" sz="1600" dirty="0">
                <a:solidFill>
                  <a:srgbClr val="000000"/>
                </a:solidFill>
              </a:rPr>
              <a:t>)&lt;/li&gt;</a:t>
            </a:r>
          </a:p>
          <a:p>
            <a:r>
              <a:rPr lang="en-US" sz="1600" dirty="0">
                <a:solidFill>
                  <a:srgbClr val="000000"/>
                </a:solidFill>
              </a:rPr>
              <a:t>            }</a:t>
            </a:r>
          </a:p>
          <a:p>
            <a:endParaRPr lang="en-US" sz="1600" dirty="0">
              <a:solidFill>
                <a:srgbClr val="000000"/>
              </a:solidFill>
            </a:endParaRPr>
          </a:p>
          <a:p>
            <a:r>
              <a:rPr lang="en-US" sz="1600" dirty="0">
                <a:solidFill>
                  <a:srgbClr val="000000"/>
                </a:solidFill>
              </a:rPr>
              <a:t>        &lt;/</a:t>
            </a:r>
            <a:r>
              <a:rPr lang="en-US" sz="1600" dirty="0" err="1">
                <a:solidFill>
                  <a:srgbClr val="000000"/>
                </a:solidFill>
              </a:rPr>
              <a:t>ul</a:t>
            </a:r>
            <a:r>
              <a:rPr lang="en-US" sz="1600" dirty="0">
                <a:solidFill>
                  <a:srgbClr val="000000"/>
                </a:solidFill>
              </a:rPr>
              <a:t>&gt;</a:t>
            </a:r>
          </a:p>
        </p:txBody>
      </p:sp>
      <p:sp>
        <p:nvSpPr>
          <p:cNvPr id="6" name="Rounded Rectangle 5"/>
          <p:cNvSpPr/>
          <p:nvPr/>
        </p:nvSpPr>
        <p:spPr>
          <a:xfrm>
            <a:off x="1789282" y="998783"/>
            <a:ext cx="7735719" cy="2549488"/>
          </a:xfrm>
          <a:prstGeom prst="roundRect">
            <a:avLst/>
          </a:prstGeom>
          <a:gradFill flip="none" rotWithShape="1">
            <a:gsLst>
              <a:gs pos="0">
                <a:schemeClr val="accent5">
                  <a:lumMod val="60000"/>
                  <a:lumOff val="40000"/>
                </a:schemeClr>
              </a:gs>
              <a:gs pos="50000">
                <a:schemeClr val="accent5">
                  <a:lumMod val="40000"/>
                  <a:lumOff val="60000"/>
                </a:schemeClr>
              </a:gs>
              <a:gs pos="100000">
                <a:schemeClr val="accent5">
                  <a:lumMod val="60000"/>
                  <a:lumOff val="40000"/>
                </a:schemeClr>
              </a:gs>
            </a:gsLst>
            <a:lin ang="16200000" scaled="1"/>
            <a:tileRect/>
          </a:gradFill>
          <a:ln>
            <a:noFill/>
          </a:ln>
          <a:effectLst>
            <a:reflection blurRad="6350" endPos="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600" dirty="0">
                <a:solidFill>
                  <a:srgbClr val="000000"/>
                </a:solidFill>
              </a:rPr>
              <a:t>&lt;h1&gt;ASPX Syntax&lt;/h1&gt;</a:t>
            </a:r>
          </a:p>
          <a:p>
            <a:endParaRPr lang="en-US" sz="1600" dirty="0">
              <a:solidFill>
                <a:srgbClr val="000000"/>
              </a:solidFill>
            </a:endParaRPr>
          </a:p>
          <a:p>
            <a:r>
              <a:rPr lang="en-US" sz="1600" dirty="0"/>
              <a:t>         </a:t>
            </a:r>
            <a:r>
              <a:rPr lang="en-US" sz="1600" dirty="0">
                <a:solidFill>
                  <a:srgbClr val="000000"/>
                </a:solidFill>
              </a:rPr>
              <a:t>&lt;</a:t>
            </a:r>
            <a:r>
              <a:rPr lang="en-US" sz="1600" dirty="0" err="1">
                <a:solidFill>
                  <a:srgbClr val="000000"/>
                </a:solidFill>
              </a:rPr>
              <a:t>ul</a:t>
            </a:r>
            <a:r>
              <a:rPr lang="en-US" sz="1600" dirty="0">
                <a:solidFill>
                  <a:srgbClr val="000000"/>
                </a:solidFill>
              </a:rPr>
              <a:t> id="products"&gt;</a:t>
            </a:r>
          </a:p>
          <a:p>
            <a:endParaRPr lang="en-US" sz="1600" dirty="0">
              <a:solidFill>
                <a:srgbClr val="000000"/>
              </a:solidFill>
            </a:endParaRPr>
          </a:p>
          <a:p>
            <a:r>
              <a:rPr lang="en-US" sz="1600" dirty="0">
                <a:solidFill>
                  <a:srgbClr val="000000"/>
                </a:solidFill>
              </a:rPr>
              <a:t>              </a:t>
            </a:r>
            <a:r>
              <a:rPr lang="en-US" sz="1600" dirty="0">
                <a:solidFill>
                  <a:srgbClr val="1008AA"/>
                </a:solidFill>
              </a:rPr>
              <a:t>&lt;%</a:t>
            </a:r>
            <a:r>
              <a:rPr lang="en-US" sz="1600" dirty="0">
                <a:solidFill>
                  <a:srgbClr val="000000"/>
                </a:solidFill>
              </a:rPr>
              <a:t> </a:t>
            </a:r>
            <a:r>
              <a:rPr lang="en-US" sz="1600" dirty="0" err="1">
                <a:solidFill>
                  <a:srgbClr val="000000"/>
                </a:solidFill>
              </a:rPr>
              <a:t>foreach</a:t>
            </a:r>
            <a:r>
              <a:rPr lang="en-US" sz="1600" dirty="0">
                <a:solidFill>
                  <a:srgbClr val="000000"/>
                </a:solidFill>
              </a:rPr>
              <a:t> (var p in products) { </a:t>
            </a:r>
          </a:p>
          <a:p>
            <a:r>
              <a:rPr lang="en-US" sz="1600" dirty="0">
                <a:solidFill>
                  <a:srgbClr val="000000"/>
                </a:solidFill>
              </a:rPr>
              <a:t>              </a:t>
            </a:r>
            <a:r>
              <a:rPr lang="en-US" sz="1600" dirty="0">
                <a:solidFill>
                  <a:srgbClr val="1008AA"/>
                </a:solidFill>
              </a:rPr>
              <a:t>%&gt;</a:t>
            </a:r>
          </a:p>
          <a:p>
            <a:r>
              <a:rPr lang="en-US" sz="1600" dirty="0">
                <a:solidFill>
                  <a:srgbClr val="000000"/>
                </a:solidFill>
              </a:rPr>
              <a:t>                   &lt;li&gt;</a:t>
            </a:r>
            <a:r>
              <a:rPr lang="en-US" sz="1600" dirty="0">
                <a:solidFill>
                  <a:srgbClr val="1008AA"/>
                </a:solidFill>
              </a:rPr>
              <a:t>&lt;%=</a:t>
            </a:r>
            <a:r>
              <a:rPr lang="en-US" sz="1600" dirty="0">
                <a:solidFill>
                  <a:srgbClr val="000000"/>
                </a:solidFill>
              </a:rPr>
              <a:t> </a:t>
            </a:r>
            <a:r>
              <a:rPr lang="en-US" sz="1600" dirty="0" err="1">
                <a:solidFill>
                  <a:srgbClr val="000000"/>
                </a:solidFill>
              </a:rPr>
              <a:t>p.Name</a:t>
            </a:r>
            <a:r>
              <a:rPr lang="en-US" sz="1600" dirty="0">
                <a:solidFill>
                  <a:srgbClr val="1008AA"/>
                </a:solidFill>
              </a:rPr>
              <a:t>%&gt;</a:t>
            </a:r>
            <a:r>
              <a:rPr lang="en-US" sz="1600" dirty="0">
                <a:solidFill>
                  <a:srgbClr val="000000"/>
                </a:solidFill>
              </a:rPr>
              <a:t> ($</a:t>
            </a:r>
            <a:r>
              <a:rPr lang="en-US" sz="1600" dirty="0">
                <a:solidFill>
                  <a:srgbClr val="1008AA"/>
                </a:solidFill>
              </a:rPr>
              <a:t>&lt;%=</a:t>
            </a:r>
            <a:r>
              <a:rPr lang="en-US" sz="1600" dirty="0" err="1">
                <a:solidFill>
                  <a:srgbClr val="000000"/>
                </a:solidFill>
              </a:rPr>
              <a:t>p.Price</a:t>
            </a:r>
            <a:r>
              <a:rPr lang="en-US" sz="1600" dirty="0">
                <a:solidFill>
                  <a:srgbClr val="1008AA"/>
                </a:solidFill>
              </a:rPr>
              <a:t>%&gt;</a:t>
            </a:r>
            <a:r>
              <a:rPr lang="en-US" sz="1600" dirty="0">
                <a:solidFill>
                  <a:srgbClr val="000000"/>
                </a:solidFill>
              </a:rPr>
              <a:t>)&lt;/li&gt;</a:t>
            </a:r>
          </a:p>
          <a:p>
            <a:r>
              <a:rPr lang="en-US" sz="1600" dirty="0">
                <a:solidFill>
                  <a:srgbClr val="000000"/>
                </a:solidFill>
              </a:rPr>
              <a:t>              </a:t>
            </a:r>
            <a:r>
              <a:rPr lang="en-US" sz="1600" dirty="0">
                <a:solidFill>
                  <a:srgbClr val="1008AA"/>
                </a:solidFill>
              </a:rPr>
              <a:t>&lt;%</a:t>
            </a:r>
            <a:r>
              <a:rPr lang="en-US" sz="1600" dirty="0">
                <a:solidFill>
                  <a:srgbClr val="000000"/>
                </a:solidFill>
              </a:rPr>
              <a:t> } </a:t>
            </a:r>
            <a:r>
              <a:rPr lang="en-US" sz="1600" dirty="0">
                <a:solidFill>
                  <a:srgbClr val="1008AA"/>
                </a:solidFill>
              </a:rPr>
              <a:t>%&gt;</a:t>
            </a:r>
          </a:p>
          <a:p>
            <a:endParaRPr lang="en-US" sz="1600" dirty="0">
              <a:solidFill>
                <a:srgbClr val="000000"/>
              </a:solidFill>
            </a:endParaRPr>
          </a:p>
          <a:p>
            <a:r>
              <a:rPr lang="en-US" sz="1600" dirty="0">
                <a:solidFill>
                  <a:srgbClr val="000000"/>
                </a:solidFill>
              </a:rPr>
              <a:t>        &lt;/</a:t>
            </a:r>
            <a:r>
              <a:rPr lang="en-US" sz="1600" dirty="0" err="1">
                <a:solidFill>
                  <a:srgbClr val="000000"/>
                </a:solidFill>
              </a:rPr>
              <a:t>ul</a:t>
            </a:r>
            <a:r>
              <a:rPr lang="en-US" sz="1600" dirty="0">
                <a:solidFill>
                  <a:srgbClr val="000000"/>
                </a:solidFill>
              </a:rPr>
              <a:t>&gt;</a:t>
            </a:r>
          </a:p>
        </p:txBody>
      </p:sp>
    </p:spTree>
    <p:extLst>
      <p:ext uri="{BB962C8B-B14F-4D97-AF65-F5344CB8AC3E}">
        <p14:creationId xmlns:p14="http://schemas.microsoft.com/office/powerpoint/2010/main" val="26864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 Simple Expression</a:t>
            </a:r>
          </a:p>
        </p:txBody>
      </p:sp>
      <p:sp>
        <p:nvSpPr>
          <p:cNvPr id="5" name="Content Placeholder 2"/>
          <p:cNvSpPr>
            <a:spLocks noGrp="1"/>
          </p:cNvSpPr>
          <p:nvPr>
            <p:ph idx="4294967295"/>
          </p:nvPr>
        </p:nvSpPr>
        <p:spPr>
          <a:xfrm>
            <a:off x="1893558" y="908037"/>
            <a:ext cx="8545842" cy="4324261"/>
          </a:xfrm>
          <a:prstGeom prst="rect">
            <a:avLst/>
          </a:prstGeom>
        </p:spPr>
        <p:txBody>
          <a:bodyPr/>
          <a:lstStyle/>
          <a:p>
            <a:pPr lvl="1"/>
            <a:r>
              <a:rPr lang="en-GB" sz="2600" dirty="0"/>
              <a:t>Single token:  A variable, property, method or collection element</a:t>
            </a:r>
          </a:p>
          <a:p>
            <a:pPr lvl="1"/>
            <a:endParaRPr lang="en-GB" dirty="0"/>
          </a:p>
          <a:p>
            <a:pPr lvl="1">
              <a:spcBef>
                <a:spcPts val="1200"/>
              </a:spcBef>
            </a:pPr>
            <a:endParaRPr lang="en-GB" sz="2200" dirty="0"/>
          </a:p>
          <a:p>
            <a:pPr lvl="1">
              <a:spcBef>
                <a:spcPts val="1200"/>
              </a:spcBef>
            </a:pPr>
            <a:r>
              <a:rPr lang="en-GB" sz="2600" dirty="0"/>
              <a:t>‘</a:t>
            </a:r>
            <a:r>
              <a:rPr lang="en-GB" sz="2600" dirty="0">
                <a:solidFill>
                  <a:srgbClr val="C00000"/>
                </a:solidFill>
              </a:rPr>
              <a:t>@</a:t>
            </a:r>
            <a:r>
              <a:rPr lang="en-GB" sz="2600" dirty="0"/>
              <a:t>’ instructs Razor to switch to ‘code mode’, resolve the .NET API call and render dynamic text</a:t>
            </a:r>
          </a:p>
          <a:p>
            <a:pPr lvl="1"/>
            <a:r>
              <a:rPr lang="en-GB" sz="2600" dirty="0"/>
              <a:t>No need to explicitly mark end of code – Razor infers it</a:t>
            </a:r>
          </a:p>
          <a:p>
            <a:pPr marL="548640" lvl="2" indent="0">
              <a:buNone/>
            </a:pPr>
            <a:endParaRPr lang="en-GB" sz="2400" dirty="0"/>
          </a:p>
          <a:p>
            <a:pPr marL="0" indent="0">
              <a:buNone/>
            </a:pPr>
            <a:endParaRPr lang="en-GB" dirty="0"/>
          </a:p>
          <a:p>
            <a:endParaRPr lang="en-GB" dirty="0"/>
          </a:p>
        </p:txBody>
      </p:sp>
      <p:sp>
        <p:nvSpPr>
          <p:cNvPr id="7" name="Rounded Rectangle 6"/>
          <p:cNvSpPr/>
          <p:nvPr/>
        </p:nvSpPr>
        <p:spPr>
          <a:xfrm>
            <a:off x="2247901" y="1940901"/>
            <a:ext cx="8191499" cy="633205"/>
          </a:xfrm>
          <a:prstGeom prst="roundRect">
            <a:avLst/>
          </a:prstGeom>
          <a:gradFill flip="none" rotWithShape="1">
            <a:gsLst>
              <a:gs pos="0">
                <a:schemeClr val="accent5">
                  <a:lumMod val="60000"/>
                  <a:lumOff val="40000"/>
                </a:schemeClr>
              </a:gs>
              <a:gs pos="51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&lt;div&gt; The @</a:t>
            </a:r>
            <a:r>
              <a:rPr lang="en-US" sz="1600" dirty="0" err="1">
                <a:solidFill>
                  <a:srgbClr val="000000"/>
                </a:solidFill>
              </a:rPr>
              <a:t>products.Count</a:t>
            </a:r>
            <a:r>
              <a:rPr lang="en-US" sz="1600" dirty="0">
                <a:solidFill>
                  <a:srgbClr val="000000"/>
                </a:solidFill>
              </a:rPr>
              <a:t>() products cost @</a:t>
            </a:r>
            <a:r>
              <a:rPr lang="en-US" sz="1600" dirty="0" err="1">
                <a:solidFill>
                  <a:srgbClr val="000000"/>
                </a:solidFill>
              </a:rPr>
              <a:t>products.Sum</a:t>
            </a:r>
            <a:r>
              <a:rPr lang="en-US" sz="1600" dirty="0">
                <a:solidFill>
                  <a:srgbClr val="000000"/>
                </a:solidFill>
              </a:rPr>
              <a:t>(x =&gt; </a:t>
            </a:r>
            <a:r>
              <a:rPr lang="en-US" sz="1600" dirty="0" err="1">
                <a:solidFill>
                  <a:srgbClr val="000000"/>
                </a:solidFill>
              </a:rPr>
              <a:t>x.Price</a:t>
            </a:r>
            <a:r>
              <a:rPr lang="en-US" sz="1600" dirty="0">
                <a:solidFill>
                  <a:srgbClr val="000000"/>
                </a:solidFill>
              </a:rPr>
              <a:t>)  &lt;/div&gt;</a:t>
            </a:r>
            <a:endParaRPr lang="en-US" sz="1600" spc="-38"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0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 Complex Expression</a:t>
            </a:r>
          </a:p>
        </p:txBody>
      </p:sp>
      <p:sp>
        <p:nvSpPr>
          <p:cNvPr id="5" name="Content Placeholder 2"/>
          <p:cNvSpPr>
            <a:spLocks noGrp="1"/>
          </p:cNvSpPr>
          <p:nvPr>
            <p:ph idx="4294967295"/>
          </p:nvPr>
        </p:nvSpPr>
        <p:spPr>
          <a:xfrm>
            <a:off x="1893558" y="908036"/>
            <a:ext cx="8229600" cy="4355038"/>
          </a:xfrm>
          <a:prstGeom prst="rect">
            <a:avLst/>
          </a:prstGeom>
        </p:spPr>
        <p:txBody>
          <a:bodyPr/>
          <a:lstStyle/>
          <a:p>
            <a:pPr lvl="1"/>
            <a:r>
              <a:rPr lang="en-GB" sz="2800" dirty="0"/>
              <a:t>Multiple tokens - wrap in parentheses:</a:t>
            </a:r>
            <a:r>
              <a:rPr lang="en-GB" sz="2800" dirty="0">
                <a:solidFill>
                  <a:srgbClr val="C00000"/>
                </a:solidFill>
                <a:latin typeface="Segoe Print" pitchFamily="2" charset="0"/>
              </a:rPr>
              <a:t> </a:t>
            </a:r>
            <a:r>
              <a:rPr lang="en-GB" sz="2800" dirty="0">
                <a:solidFill>
                  <a:srgbClr val="C00000"/>
                </a:solidFill>
              </a:rPr>
              <a:t>@(….)</a:t>
            </a:r>
            <a:r>
              <a:rPr lang="en-GB" sz="2800" dirty="0">
                <a:solidFill>
                  <a:srgbClr val="C00000"/>
                </a:solidFill>
                <a:latin typeface="Segoe Print" pitchFamily="2" charset="0"/>
              </a:rPr>
              <a:t> </a:t>
            </a:r>
            <a:endParaRPr lang="en-GB" sz="2800" dirty="0"/>
          </a:p>
          <a:p>
            <a:pPr lvl="1"/>
            <a:r>
              <a:rPr lang="en-GB" sz="2800" dirty="0">
                <a:solidFill>
                  <a:srgbClr val="C00000"/>
                </a:solidFill>
              </a:rPr>
              <a:t>@( </a:t>
            </a:r>
            <a:r>
              <a:rPr lang="en-GB" dirty="0"/>
              <a:t>- Switches Razor into </a:t>
            </a:r>
            <a:r>
              <a:rPr lang="en-GB" dirty="0">
                <a:solidFill>
                  <a:srgbClr val="C00000"/>
                </a:solidFill>
                <a:latin typeface="Segoe Print" pitchFamily="2" charset="0"/>
              </a:rPr>
              <a:t>code mode</a:t>
            </a:r>
            <a:r>
              <a:rPr lang="en-GB" dirty="0"/>
              <a:t>, resolves .NET code and renders dynamic text</a:t>
            </a:r>
            <a:endParaRPr lang="en-GB" dirty="0">
              <a:solidFill>
                <a:srgbClr val="C00000"/>
              </a:solidFill>
              <a:latin typeface="Segoe Print" pitchFamily="2" charset="0"/>
            </a:endParaRPr>
          </a:p>
          <a:p>
            <a:pPr lvl="1"/>
            <a:r>
              <a:rPr lang="en-GB" sz="2800" dirty="0"/>
              <a:t>Any valid .NET code statement within parentheses</a:t>
            </a:r>
          </a:p>
          <a:p>
            <a:pPr lvl="1"/>
            <a:r>
              <a:rPr lang="en-GB" sz="2800" dirty="0">
                <a:solidFill>
                  <a:srgbClr val="C00000"/>
                </a:solidFill>
              </a:rPr>
              <a:t>  ) </a:t>
            </a:r>
            <a:r>
              <a:rPr lang="en-GB" dirty="0"/>
              <a:t>-</a:t>
            </a:r>
            <a:r>
              <a:rPr lang="en-GB" sz="2800" dirty="0">
                <a:solidFill>
                  <a:srgbClr val="C00000"/>
                </a:solidFill>
              </a:rPr>
              <a:t> </a:t>
            </a:r>
            <a:r>
              <a:rPr lang="en-GB" dirty="0"/>
              <a:t>Switches Razor back to </a:t>
            </a:r>
            <a:r>
              <a:rPr lang="en-GB" dirty="0">
                <a:solidFill>
                  <a:srgbClr val="C00000"/>
                </a:solidFill>
                <a:latin typeface="Segoe Print" pitchFamily="2" charset="0"/>
              </a:rPr>
              <a:t>mark-up mode</a:t>
            </a:r>
          </a:p>
          <a:p>
            <a:pPr marL="274320" lvl="1" indent="0">
              <a:buNone/>
            </a:pPr>
            <a:endParaRPr lang="en-GB" sz="2800" dirty="0"/>
          </a:p>
          <a:p>
            <a:pPr marL="548640" lvl="2" indent="0">
              <a:buNone/>
            </a:pPr>
            <a:endParaRPr lang="en-GB" sz="1600" dirty="0"/>
          </a:p>
          <a:p>
            <a:pPr marL="0" indent="0">
              <a:buNone/>
            </a:pPr>
            <a:endParaRPr lang="en-GB" dirty="0"/>
          </a:p>
          <a:p>
            <a:endParaRPr lang="en-GB" dirty="0"/>
          </a:p>
        </p:txBody>
      </p:sp>
      <p:sp>
        <p:nvSpPr>
          <p:cNvPr id="7" name="Rounded Rectangle 6"/>
          <p:cNvSpPr/>
          <p:nvPr/>
        </p:nvSpPr>
        <p:spPr>
          <a:xfrm>
            <a:off x="2028922" y="4064963"/>
            <a:ext cx="7941837" cy="633205"/>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&lt;div&gt; My name is @(</a:t>
            </a:r>
            <a:r>
              <a:rPr lang="en-US" sz="1600" dirty="0" err="1">
                <a:solidFill>
                  <a:srgbClr val="000000"/>
                </a:solidFill>
              </a:rPr>
              <a:t>firstName</a:t>
            </a:r>
            <a:r>
              <a:rPr lang="en-US" sz="1600" dirty="0">
                <a:solidFill>
                  <a:srgbClr val="000000"/>
                </a:solidFill>
              </a:rPr>
              <a:t> + “ “ + </a:t>
            </a:r>
            <a:r>
              <a:rPr lang="en-US" sz="1600" dirty="0" err="1">
                <a:solidFill>
                  <a:srgbClr val="000000"/>
                </a:solidFill>
              </a:rPr>
              <a:t>MiddleName</a:t>
            </a:r>
            <a:r>
              <a:rPr lang="en-US" sz="1600" dirty="0">
                <a:solidFill>
                  <a:srgbClr val="000000"/>
                </a:solidFill>
              </a:rPr>
              <a:t> + “ “ +  </a:t>
            </a:r>
            <a:r>
              <a:rPr lang="en-US" sz="1600" dirty="0" err="1">
                <a:solidFill>
                  <a:srgbClr val="000000"/>
                </a:solidFill>
              </a:rPr>
              <a:t>lastname</a:t>
            </a:r>
            <a:r>
              <a:rPr lang="en-US" sz="1600" dirty="0">
                <a:solidFill>
                  <a:srgbClr val="000000"/>
                </a:solidFill>
              </a:rPr>
              <a:t>)&lt;/div&gt;</a:t>
            </a:r>
            <a:endParaRPr lang="en-US" sz="1600" spc="-38"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556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 Code Block</a:t>
            </a:r>
          </a:p>
        </p:txBody>
      </p:sp>
      <p:sp>
        <p:nvSpPr>
          <p:cNvPr id="5" name="Content Placeholder 2"/>
          <p:cNvSpPr>
            <a:spLocks noGrp="1"/>
          </p:cNvSpPr>
          <p:nvPr>
            <p:ph idx="4294967295"/>
          </p:nvPr>
        </p:nvSpPr>
        <p:spPr>
          <a:xfrm>
            <a:off x="1878267" y="897096"/>
            <a:ext cx="8229600" cy="2723823"/>
          </a:xfrm>
          <a:prstGeom prst="rect">
            <a:avLst/>
          </a:prstGeom>
        </p:spPr>
        <p:txBody>
          <a:bodyPr/>
          <a:lstStyle/>
          <a:p>
            <a:r>
              <a:rPr lang="en-GB" sz="2400" dirty="0"/>
              <a:t>Wrap code blocks within </a:t>
            </a:r>
            <a:r>
              <a:rPr lang="en-GB" sz="2400" dirty="0">
                <a:solidFill>
                  <a:srgbClr val="C00000"/>
                </a:solidFill>
              </a:rPr>
              <a:t>@{….}</a:t>
            </a:r>
            <a:r>
              <a:rPr lang="en-GB" sz="2400" dirty="0">
                <a:solidFill>
                  <a:srgbClr val="C00000"/>
                </a:solidFill>
                <a:latin typeface="Segoe Print" pitchFamily="2" charset="0"/>
              </a:rPr>
              <a:t> </a:t>
            </a:r>
            <a:endParaRPr lang="en-GB" sz="2400" dirty="0">
              <a:solidFill>
                <a:srgbClr val="C00000"/>
              </a:solidFill>
            </a:endParaRPr>
          </a:p>
          <a:p>
            <a:r>
              <a:rPr lang="en-GB" sz="2400" dirty="0">
                <a:solidFill>
                  <a:srgbClr val="C00000"/>
                </a:solidFill>
              </a:rPr>
              <a:t>@{</a:t>
            </a:r>
            <a:r>
              <a:rPr lang="en-GB" sz="2400" dirty="0"/>
              <a:t> switches Razor into </a:t>
            </a:r>
            <a:r>
              <a:rPr lang="en-GB" sz="2400" dirty="0">
                <a:solidFill>
                  <a:srgbClr val="C00000"/>
                </a:solidFill>
                <a:latin typeface="Segoe Print" pitchFamily="2" charset="0"/>
              </a:rPr>
              <a:t>code mode </a:t>
            </a:r>
            <a:r>
              <a:rPr lang="en-GB" sz="2400" dirty="0"/>
              <a:t>and instructs it to execute code until it finds the closing brace - </a:t>
            </a:r>
            <a:r>
              <a:rPr lang="en-GB" sz="2400" dirty="0">
                <a:solidFill>
                  <a:srgbClr val="C00000"/>
                </a:solidFill>
              </a:rPr>
              <a:t>}</a:t>
            </a:r>
            <a:endParaRPr lang="en-GB" sz="2400" dirty="0">
              <a:solidFill>
                <a:srgbClr val="C00000"/>
              </a:solidFill>
              <a:latin typeface="Segoe Print" pitchFamily="2" charset="0"/>
            </a:endParaRPr>
          </a:p>
          <a:p>
            <a:pPr marL="274320" lvl="1"/>
            <a:r>
              <a:rPr lang="en-GB" dirty="0">
                <a:solidFill>
                  <a:srgbClr val="C00000"/>
                </a:solidFill>
              </a:rPr>
              <a:t>&lt;text&gt;&lt;/text&gt; </a:t>
            </a:r>
            <a:r>
              <a:rPr lang="en-GB" dirty="0"/>
              <a:t>-- Include mark-up inside code block</a:t>
            </a:r>
          </a:p>
          <a:p>
            <a:pPr marL="548640" lvl="2" indent="0">
              <a:buNone/>
            </a:pPr>
            <a:endParaRPr lang="en-GB" sz="1600" dirty="0"/>
          </a:p>
          <a:p>
            <a:endParaRPr lang="en-GB" dirty="0"/>
          </a:p>
          <a:p>
            <a:endParaRPr lang="en-GB" dirty="0"/>
          </a:p>
        </p:txBody>
      </p:sp>
      <p:sp>
        <p:nvSpPr>
          <p:cNvPr id="6" name="Rounded Rectangle 5"/>
          <p:cNvSpPr/>
          <p:nvPr/>
        </p:nvSpPr>
        <p:spPr>
          <a:xfrm>
            <a:off x="1913437" y="2679700"/>
            <a:ext cx="7941837" cy="3403601"/>
          </a:xfrm>
          <a:prstGeom prst="roundRect">
            <a:avLst/>
          </a:prstGeom>
          <a:gradFill flip="none" rotWithShape="1">
            <a:gsLst>
              <a:gs pos="0">
                <a:schemeClr val="accent5">
                  <a:lumMod val="60000"/>
                  <a:lumOff val="40000"/>
                </a:schemeClr>
              </a:gs>
              <a:gs pos="5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a:t>
            </a:r>
          </a:p>
          <a:p>
            <a:r>
              <a:rPr lang="en-US" sz="1400" spc="-38" dirty="0">
                <a:solidFill>
                  <a:srgbClr val="000000"/>
                </a:solidFill>
                <a:latin typeface="Segoe UI" pitchFamily="34" charset="0"/>
                <a:ea typeface="Segoe UI" pitchFamily="34" charset="0"/>
                <a:cs typeface="Segoe UI" pitchFamily="34" charset="0"/>
              </a:rPr>
              <a:t>          </a:t>
            </a:r>
            <a:r>
              <a:rPr lang="en-US" sz="1400" spc="-38" dirty="0" err="1">
                <a:solidFill>
                  <a:srgbClr val="000000"/>
                </a:solidFill>
                <a:latin typeface="Segoe UI" pitchFamily="34" charset="0"/>
                <a:ea typeface="Segoe UI" pitchFamily="34" charset="0"/>
                <a:cs typeface="Segoe UI" pitchFamily="34" charset="0"/>
              </a:rPr>
              <a:t>var</a:t>
            </a:r>
            <a:r>
              <a:rPr lang="en-US" sz="1400" spc="-38" dirty="0">
                <a:solidFill>
                  <a:srgbClr val="000000"/>
                </a:solidFill>
                <a:latin typeface="Segoe UI" pitchFamily="34" charset="0"/>
                <a:ea typeface="Segoe UI" pitchFamily="34" charset="0"/>
                <a:cs typeface="Segoe UI" pitchFamily="34" charset="0"/>
              </a:rPr>
              <a:t> year = </a:t>
            </a:r>
            <a:r>
              <a:rPr lang="en-US" sz="1400" spc="-38" dirty="0" err="1">
                <a:solidFill>
                  <a:srgbClr val="000000"/>
                </a:solidFill>
                <a:latin typeface="Segoe UI" pitchFamily="34" charset="0"/>
                <a:ea typeface="Segoe UI" pitchFamily="34" charset="0"/>
                <a:cs typeface="Segoe UI" pitchFamily="34" charset="0"/>
              </a:rPr>
              <a:t>string.empty</a:t>
            </a:r>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if (</a:t>
            </a:r>
            <a:r>
              <a:rPr lang="en-US" sz="1400" spc="-38" dirty="0" err="1">
                <a:solidFill>
                  <a:srgbClr val="000000"/>
                </a:solidFill>
                <a:latin typeface="Segoe UI" pitchFamily="34" charset="0"/>
                <a:ea typeface="Segoe UI" pitchFamily="34" charset="0"/>
                <a:cs typeface="Segoe UI" pitchFamily="34" charset="0"/>
              </a:rPr>
              <a:t>DateTime.Now.Year</a:t>
            </a:r>
            <a:r>
              <a:rPr lang="en-US" sz="1400" spc="-38" dirty="0">
                <a:solidFill>
                  <a:srgbClr val="000000"/>
                </a:solidFill>
                <a:latin typeface="Segoe UI" pitchFamily="34" charset="0"/>
                <a:ea typeface="Segoe UI" pitchFamily="34" charset="0"/>
                <a:cs typeface="Segoe UI" pitchFamily="34" charset="0"/>
              </a:rPr>
              <a:t> &lt; 2000)</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&lt;text&gt;Look out – Y2K is coming&lt;/text&gt;</a:t>
            </a:r>
          </a:p>
          <a:p>
            <a:r>
              <a:rPr lang="en-US" sz="1400" spc="-38" dirty="0">
                <a:solidFill>
                  <a:srgbClr val="000000"/>
                </a:solidFill>
                <a:latin typeface="Segoe UI" pitchFamily="34" charset="0"/>
                <a:ea typeface="Segoe UI" pitchFamily="34" charset="0"/>
                <a:cs typeface="Segoe UI" pitchFamily="34" charset="0"/>
              </a:rPr>
              <a:t>                year = “Before 2000”;</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else</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&lt;text&gt; Wow, Y2k was a non-event &lt;/text&gt;</a:t>
            </a:r>
          </a:p>
          <a:p>
            <a:r>
              <a:rPr lang="en-US" sz="1400" spc="-38" dirty="0">
                <a:solidFill>
                  <a:srgbClr val="000000"/>
                </a:solidFill>
                <a:latin typeface="Segoe UI" pitchFamily="34" charset="0"/>
                <a:ea typeface="Segoe UI" pitchFamily="34" charset="0"/>
                <a:cs typeface="Segoe UI" pitchFamily="34" charset="0"/>
              </a:rPr>
              <a:t>                year = “2000 or after”;</a:t>
            </a:r>
          </a:p>
          <a:p>
            <a:r>
              <a:rPr lang="en-US" sz="1400" spc="-38" dirty="0">
                <a:solidFill>
                  <a:srgbClr val="000000"/>
                </a:solidFill>
                <a:latin typeface="Segoe UI" pitchFamily="34" charset="0"/>
                <a:ea typeface="Segoe UI" pitchFamily="34" charset="0"/>
                <a:cs typeface="Segoe UI" pitchFamily="34" charset="0"/>
              </a:rPr>
              <a:t>        }</a:t>
            </a:r>
          </a:p>
          <a:p>
            <a:r>
              <a:rPr lang="en-US" sz="1400" spc="-38" dirty="0">
                <a:solidFill>
                  <a:srgbClr val="000000"/>
                </a:solidFill>
                <a:latin typeface="Segoe UI" pitchFamily="34" charset="0"/>
                <a:ea typeface="Segoe UI" pitchFamily="34" charset="0"/>
                <a:cs typeface="Segoe UI" pitchFamily="34" charset="0"/>
              </a:rPr>
              <a:t>        &lt;div&gt;@year&lt;/div&gt;</a:t>
            </a:r>
          </a:p>
          <a:p>
            <a:r>
              <a:rPr lang="en-US" sz="1400" spc="-38" dirty="0">
                <a:solidFill>
                  <a:srgbClr val="000000"/>
                </a:solidFill>
                <a:latin typeface="Segoe UI" pitchFamily="34" charset="0"/>
                <a:ea typeface="Segoe UI" pitchFamily="34" charset="0"/>
                <a:cs typeface="Segoe UI" pitchFamily="34" charset="0"/>
              </a:rPr>
              <a:t>}</a:t>
            </a:r>
          </a:p>
        </p:txBody>
      </p:sp>
    </p:spTree>
    <p:extLst>
      <p:ext uri="{BB962C8B-B14F-4D97-AF65-F5344CB8AC3E}">
        <p14:creationId xmlns:p14="http://schemas.microsoft.com/office/powerpoint/2010/main" val="103912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36" y="372126"/>
            <a:ext cx="8363938" cy="509171"/>
          </a:xfrm>
        </p:spPr>
        <p:txBody>
          <a:bodyPr>
            <a:normAutofit fontScale="90000"/>
          </a:bodyPr>
          <a:lstStyle/>
          <a:p>
            <a:r>
              <a:rPr lang="en-US" dirty="0"/>
              <a:t>Razor Syntax - </a:t>
            </a:r>
            <a:r>
              <a:rPr lang="en-US" dirty="0" err="1"/>
              <a:t>Misc</a:t>
            </a:r>
            <a:endParaRPr lang="en-US" dirty="0"/>
          </a:p>
        </p:txBody>
      </p:sp>
      <p:sp>
        <p:nvSpPr>
          <p:cNvPr id="5" name="Content Placeholder 2"/>
          <p:cNvSpPr>
            <a:spLocks noGrp="1"/>
          </p:cNvSpPr>
          <p:nvPr>
            <p:ph idx="4294967295"/>
          </p:nvPr>
        </p:nvSpPr>
        <p:spPr>
          <a:xfrm>
            <a:off x="1883620" y="927150"/>
            <a:ext cx="8461487" cy="6924973"/>
          </a:xfrm>
          <a:prstGeom prst="rect">
            <a:avLst/>
          </a:prstGeom>
        </p:spPr>
        <p:txBody>
          <a:bodyPr/>
          <a:lstStyle/>
          <a:p>
            <a:r>
              <a:rPr lang="en-GB" dirty="0"/>
              <a:t>Comments in Razor</a:t>
            </a:r>
          </a:p>
          <a:p>
            <a:pPr lvl="1"/>
            <a:r>
              <a:rPr lang="en-GB" dirty="0">
                <a:solidFill>
                  <a:srgbClr val="C00000"/>
                </a:solidFill>
              </a:rPr>
              <a:t>@* comment *@ </a:t>
            </a:r>
            <a:r>
              <a:rPr lang="en-GB" dirty="0"/>
              <a:t>depicts a comment block for the Razor engine</a:t>
            </a:r>
          </a:p>
          <a:p>
            <a:pPr lvl="1">
              <a:spcBef>
                <a:spcPts val="1200"/>
              </a:spcBef>
            </a:pPr>
            <a:r>
              <a:rPr lang="en-GB" dirty="0"/>
              <a:t>Unlike HTML, Razor comments </a:t>
            </a:r>
            <a:r>
              <a:rPr lang="en-GB" dirty="0">
                <a:solidFill>
                  <a:srgbClr val="C00000"/>
                </a:solidFill>
                <a:latin typeface="Segoe Script" pitchFamily="34" charset="0"/>
              </a:rPr>
              <a:t>do not render </a:t>
            </a:r>
            <a:r>
              <a:rPr lang="en-GB" dirty="0"/>
              <a:t>to the browser source</a:t>
            </a:r>
          </a:p>
          <a:p>
            <a:endParaRPr lang="en-GB" sz="2400" dirty="0"/>
          </a:p>
          <a:p>
            <a:endParaRPr lang="en-GB" sz="2400" dirty="0"/>
          </a:p>
          <a:p>
            <a:r>
              <a:rPr lang="en-GB" dirty="0"/>
              <a:t>Escaping the ‘@’ character</a:t>
            </a:r>
          </a:p>
          <a:p>
            <a:pPr lvl="1"/>
            <a:r>
              <a:rPr lang="en-GB" dirty="0">
                <a:solidFill>
                  <a:srgbClr val="C00000"/>
                </a:solidFill>
              </a:rPr>
              <a:t>@@</a:t>
            </a:r>
            <a:r>
              <a:rPr lang="en-GB" dirty="0">
                <a:solidFill>
                  <a:srgbClr val="C00000"/>
                </a:solidFill>
                <a:latin typeface="Segoe Print" pitchFamily="2" charset="0"/>
              </a:rPr>
              <a:t> </a:t>
            </a:r>
            <a:r>
              <a:rPr lang="en-GB" dirty="0"/>
              <a:t>tells Razor to </a:t>
            </a:r>
            <a:r>
              <a:rPr lang="en-GB" dirty="0">
                <a:solidFill>
                  <a:srgbClr val="C00000"/>
                </a:solidFill>
                <a:latin typeface="Segoe Print" pitchFamily="2" charset="0"/>
              </a:rPr>
              <a:t>escape</a:t>
            </a:r>
            <a:r>
              <a:rPr lang="en-GB" dirty="0"/>
              <a:t> the ‘@’ character, remain in mark-up mode and render an ‘@’ character</a:t>
            </a:r>
          </a:p>
          <a:p>
            <a:pPr lvl="1"/>
            <a:endParaRPr lang="en-GB" sz="1800" dirty="0"/>
          </a:p>
          <a:p>
            <a:pPr marL="274320" lvl="1" indent="0">
              <a:buNone/>
            </a:pPr>
            <a:endParaRPr lang="en-GB" sz="1800" dirty="0"/>
          </a:p>
          <a:p>
            <a:pPr>
              <a:buFont typeface="Arial" pitchFamily="34" charset="0"/>
              <a:buChar char="•"/>
            </a:pPr>
            <a:endParaRPr lang="en-GB" sz="1800" dirty="0"/>
          </a:p>
          <a:p>
            <a:pPr lvl="1"/>
            <a:endParaRPr lang="en-GB" sz="1800" dirty="0"/>
          </a:p>
          <a:p>
            <a:pPr marL="0" indent="0">
              <a:buNone/>
            </a:pPr>
            <a:endParaRPr lang="en-GB" dirty="0"/>
          </a:p>
          <a:p>
            <a:endParaRPr lang="en-GB" dirty="0"/>
          </a:p>
          <a:p>
            <a:endParaRPr lang="en-GB" dirty="0"/>
          </a:p>
        </p:txBody>
      </p:sp>
      <p:sp>
        <p:nvSpPr>
          <p:cNvPr id="6" name="Rounded Rectangle 5"/>
          <p:cNvSpPr/>
          <p:nvPr/>
        </p:nvSpPr>
        <p:spPr>
          <a:xfrm>
            <a:off x="1948610" y="3151395"/>
            <a:ext cx="7941837" cy="633205"/>
          </a:xfrm>
          <a:prstGeom prst="roundRect">
            <a:avLst/>
          </a:prstGeom>
          <a:gradFill flip="none" rotWithShape="1">
            <a:gsLst>
              <a:gs pos="0">
                <a:schemeClr val="accent5">
                  <a:lumMod val="60000"/>
                  <a:lumOff val="40000"/>
                </a:schemeClr>
              </a:gs>
              <a:gs pos="54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 This is a comment in Razor syntax *@</a:t>
            </a:r>
            <a:endParaRPr lang="en-US" sz="1600" spc="-38" dirty="0">
              <a:solidFill>
                <a:srgbClr val="000000"/>
              </a:solidFill>
              <a:latin typeface="Segoe UI" pitchFamily="34" charset="0"/>
              <a:ea typeface="Segoe UI" pitchFamily="34" charset="0"/>
              <a:cs typeface="Segoe UI" pitchFamily="34" charset="0"/>
            </a:endParaRPr>
          </a:p>
        </p:txBody>
      </p:sp>
      <p:sp>
        <p:nvSpPr>
          <p:cNvPr id="7" name="Rounded Rectangle 6"/>
          <p:cNvSpPr/>
          <p:nvPr/>
        </p:nvSpPr>
        <p:spPr>
          <a:xfrm>
            <a:off x="1948609" y="5359402"/>
            <a:ext cx="8012174" cy="622299"/>
          </a:xfrm>
          <a:prstGeom prst="roundRect">
            <a:avLst/>
          </a:prstGeom>
          <a:gradFill flip="none" rotWithShape="1">
            <a:gsLst>
              <a:gs pos="0">
                <a:schemeClr val="accent5">
                  <a:lumMod val="60000"/>
                  <a:lumOff val="40000"/>
                </a:schemeClr>
              </a:gs>
              <a:gs pos="54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00"/>
                </a:solidFill>
              </a:rPr>
              <a:t>&lt;div&gt;Escape the @ symbol with multiple @@ symbols&lt;/div&gt;</a:t>
            </a:r>
            <a:endParaRPr lang="en-US" sz="1600" spc="-38"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2873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Syntax Highlights</a:t>
            </a:r>
          </a:p>
        </p:txBody>
      </p:sp>
      <p:sp>
        <p:nvSpPr>
          <p:cNvPr id="5" name="Content Placeholder 2"/>
          <p:cNvSpPr>
            <a:spLocks noGrp="1"/>
          </p:cNvSpPr>
          <p:nvPr>
            <p:ph idx="4294967295"/>
          </p:nvPr>
        </p:nvSpPr>
        <p:spPr>
          <a:xfrm>
            <a:off x="1913436" y="994875"/>
            <a:ext cx="8229600" cy="3954929"/>
          </a:xfrm>
          <a:prstGeom prst="rect">
            <a:avLst/>
          </a:prstGeom>
        </p:spPr>
        <p:txBody>
          <a:bodyPr/>
          <a:lstStyle/>
          <a:p>
            <a:r>
              <a:rPr lang="en-GB" sz="2400" dirty="0"/>
              <a:t>Always think, one of three structures:</a:t>
            </a:r>
          </a:p>
          <a:p>
            <a:pPr lvl="1"/>
            <a:r>
              <a:rPr lang="en-GB" sz="2800" dirty="0">
                <a:solidFill>
                  <a:srgbClr val="C00000"/>
                </a:solidFill>
              </a:rPr>
              <a:t>@</a:t>
            </a:r>
            <a:r>
              <a:rPr lang="en-GB" dirty="0">
                <a:solidFill>
                  <a:srgbClr val="C00000"/>
                </a:solidFill>
                <a:latin typeface="Segoe Print" pitchFamily="2" charset="0"/>
              </a:rPr>
              <a:t> </a:t>
            </a:r>
            <a:r>
              <a:rPr lang="en-GB" dirty="0"/>
              <a:t> -- Simple expressions</a:t>
            </a:r>
          </a:p>
          <a:p>
            <a:pPr lvl="1"/>
            <a:r>
              <a:rPr lang="en-GB" sz="2800" dirty="0">
                <a:solidFill>
                  <a:srgbClr val="C00000"/>
                </a:solidFill>
              </a:rPr>
              <a:t>@( … ) </a:t>
            </a:r>
            <a:r>
              <a:rPr lang="en-GB" dirty="0"/>
              <a:t>-- Complex expressions</a:t>
            </a:r>
          </a:p>
          <a:p>
            <a:pPr lvl="1"/>
            <a:r>
              <a:rPr lang="en-GB" sz="2800" dirty="0">
                <a:solidFill>
                  <a:srgbClr val="C00000"/>
                </a:solidFill>
              </a:rPr>
              <a:t>@{ … } </a:t>
            </a:r>
            <a:r>
              <a:rPr lang="en-GB" dirty="0"/>
              <a:t>-- Code blocks</a:t>
            </a:r>
          </a:p>
          <a:p>
            <a:pPr>
              <a:spcBef>
                <a:spcPts val="1800"/>
              </a:spcBef>
            </a:pPr>
            <a:r>
              <a:rPr lang="en-GB" sz="2400" dirty="0"/>
              <a:t>Remember:</a:t>
            </a:r>
          </a:p>
          <a:p>
            <a:pPr lvl="1"/>
            <a:r>
              <a:rPr lang="en-GB" sz="2800" dirty="0">
                <a:solidFill>
                  <a:srgbClr val="C00000"/>
                </a:solidFill>
              </a:rPr>
              <a:t>@* … *@</a:t>
            </a:r>
            <a:r>
              <a:rPr lang="en-GB" dirty="0">
                <a:solidFill>
                  <a:srgbClr val="C00000"/>
                </a:solidFill>
              </a:rPr>
              <a:t> </a:t>
            </a:r>
            <a:r>
              <a:rPr lang="en-GB" dirty="0"/>
              <a:t>-- Inline comments</a:t>
            </a:r>
          </a:p>
          <a:p>
            <a:pPr lvl="1"/>
            <a:r>
              <a:rPr lang="en-GB" sz="2800" dirty="0">
                <a:solidFill>
                  <a:srgbClr val="C00000"/>
                </a:solidFill>
              </a:rPr>
              <a:t>@@ </a:t>
            </a:r>
            <a:r>
              <a:rPr lang="en-GB" dirty="0"/>
              <a:t>-- Escape the </a:t>
            </a:r>
            <a:r>
              <a:rPr lang="en-GB" sz="2800" dirty="0">
                <a:solidFill>
                  <a:srgbClr val="C00000"/>
                </a:solidFill>
              </a:rPr>
              <a:t>@</a:t>
            </a:r>
            <a:r>
              <a:rPr lang="en-GB" sz="2800" dirty="0"/>
              <a:t> </a:t>
            </a:r>
            <a:r>
              <a:rPr lang="en-GB" dirty="0"/>
              <a:t>sign</a:t>
            </a:r>
          </a:p>
          <a:p>
            <a:pPr lvl="1"/>
            <a:r>
              <a:rPr lang="en-GB" dirty="0">
                <a:solidFill>
                  <a:srgbClr val="C00000"/>
                </a:solidFill>
              </a:rPr>
              <a:t>&lt;Text&gt; … &lt;/Text&gt;</a:t>
            </a:r>
            <a:r>
              <a:rPr lang="en-GB" dirty="0"/>
              <a:t> for mark-up within code block</a:t>
            </a:r>
          </a:p>
        </p:txBody>
      </p:sp>
    </p:spTree>
    <p:extLst>
      <p:ext uri="{BB962C8B-B14F-4D97-AF65-F5344CB8AC3E}">
        <p14:creationId xmlns:p14="http://schemas.microsoft.com/office/powerpoint/2010/main" val="271780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Razor - Layouts</a:t>
            </a:r>
          </a:p>
        </p:txBody>
      </p:sp>
      <p:sp>
        <p:nvSpPr>
          <p:cNvPr id="6" name="Content Placeholder 4"/>
          <p:cNvSpPr>
            <a:spLocks noGrp="1"/>
          </p:cNvSpPr>
          <p:nvPr>
            <p:ph sz="quarter" idx="4294967295"/>
          </p:nvPr>
        </p:nvSpPr>
        <p:spPr>
          <a:xfrm>
            <a:off x="1812925" y="937988"/>
            <a:ext cx="8572500" cy="1000274"/>
          </a:xfrm>
          <a:prstGeom prst="rect">
            <a:avLst/>
          </a:prstGeom>
        </p:spPr>
        <p:txBody>
          <a:bodyPr>
            <a:normAutofit fontScale="77500" lnSpcReduction="20000"/>
          </a:bodyPr>
          <a:lstStyle/>
          <a:p>
            <a:r>
              <a:rPr lang="en-GB" dirty="0"/>
              <a:t>Acts as Master Page, but with compact syntax</a:t>
            </a:r>
          </a:p>
          <a:p>
            <a:r>
              <a:rPr lang="en-US" dirty="0"/>
              <a:t>Can define multiple, non-contiguous, replaceable regions within a layout file that you can then optionally “fill in” at runtime</a:t>
            </a:r>
          </a:p>
        </p:txBody>
      </p:sp>
      <p:sp>
        <p:nvSpPr>
          <p:cNvPr id="4" name="Rounded Rectangle 3"/>
          <p:cNvSpPr/>
          <p:nvPr/>
        </p:nvSpPr>
        <p:spPr>
          <a:xfrm>
            <a:off x="1812926" y="2126973"/>
            <a:ext cx="8189153" cy="3934869"/>
          </a:xfrm>
          <a:prstGeom prst="roundRect">
            <a:avLst/>
          </a:prstGeom>
          <a:gradFill flip="none" rotWithShape="1">
            <a:gsLst>
              <a:gs pos="0">
                <a:schemeClr val="accent5">
                  <a:lumMod val="60000"/>
                  <a:lumOff val="40000"/>
                </a:schemeClr>
              </a:gs>
              <a:gs pos="5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00"/>
                </a:solidFill>
              </a:rPr>
              <a:t>&lt;html&gt;</a:t>
            </a:r>
          </a:p>
          <a:p>
            <a:r>
              <a:rPr lang="en-US" sz="1400" dirty="0">
                <a:solidFill>
                  <a:srgbClr val="000000"/>
                </a:solidFill>
              </a:rPr>
              <a:t>&lt;head&gt;</a:t>
            </a:r>
          </a:p>
          <a:p>
            <a:r>
              <a:rPr lang="en-US" sz="1400" dirty="0">
                <a:solidFill>
                  <a:srgbClr val="000000"/>
                </a:solidFill>
              </a:rPr>
              <a:t>    &lt;link </a:t>
            </a:r>
            <a:r>
              <a:rPr lang="en-US" sz="1400" dirty="0" err="1">
                <a:solidFill>
                  <a:srgbClr val="000000"/>
                </a:solidFill>
              </a:rPr>
              <a:t>href</a:t>
            </a:r>
            <a:r>
              <a:rPr lang="en-US" sz="1400" dirty="0">
                <a:solidFill>
                  <a:srgbClr val="000000"/>
                </a:solidFill>
              </a:rPr>
              <a:t>="@</a:t>
            </a:r>
            <a:r>
              <a:rPr lang="en-US" sz="1400" dirty="0" err="1">
                <a:solidFill>
                  <a:srgbClr val="000000"/>
                </a:solidFill>
              </a:rPr>
              <a:t>Url.Content</a:t>
            </a:r>
            <a:r>
              <a:rPr lang="en-US" sz="1400" dirty="0">
                <a:solidFill>
                  <a:srgbClr val="000000"/>
                </a:solidFill>
              </a:rPr>
              <a:t>("~/Content/Site.css")" </a:t>
            </a:r>
            <a:r>
              <a:rPr lang="en-US" sz="1400" dirty="0" err="1">
                <a:solidFill>
                  <a:srgbClr val="000000"/>
                </a:solidFill>
              </a:rPr>
              <a:t>rel</a:t>
            </a:r>
            <a:r>
              <a:rPr lang="en-US" sz="1400" dirty="0">
                <a:solidFill>
                  <a:srgbClr val="000000"/>
                </a:solidFill>
              </a:rPr>
              <a:t>="</a:t>
            </a:r>
            <a:r>
              <a:rPr lang="en-US" sz="1400" dirty="0" err="1">
                <a:solidFill>
                  <a:srgbClr val="000000"/>
                </a:solidFill>
              </a:rPr>
              <a:t>stylesheet</a:t>
            </a:r>
            <a:r>
              <a:rPr lang="en-US" sz="1400" dirty="0">
                <a:solidFill>
                  <a:srgbClr val="000000"/>
                </a:solidFill>
              </a:rPr>
              <a:t>" type="text/</a:t>
            </a:r>
            <a:r>
              <a:rPr lang="en-US" sz="1400" dirty="0" err="1">
                <a:solidFill>
                  <a:srgbClr val="000000"/>
                </a:solidFill>
              </a:rPr>
              <a:t>css</a:t>
            </a:r>
            <a:r>
              <a:rPr lang="en-US" sz="1400" dirty="0">
                <a:solidFill>
                  <a:srgbClr val="000000"/>
                </a:solidFill>
              </a:rPr>
              <a:t>" /&gt;</a:t>
            </a:r>
          </a:p>
          <a:p>
            <a:r>
              <a:rPr lang="en-US" sz="1400" dirty="0">
                <a:solidFill>
                  <a:srgbClr val="000000"/>
                </a:solidFill>
              </a:rPr>
              <a:t>&lt;/head&gt;</a:t>
            </a:r>
          </a:p>
          <a:p>
            <a:endParaRPr lang="en-US" sz="1400" dirty="0">
              <a:solidFill>
                <a:srgbClr val="000000"/>
              </a:solidFill>
            </a:endParaRPr>
          </a:p>
          <a:p>
            <a:r>
              <a:rPr lang="en-US" sz="1400" dirty="0">
                <a:solidFill>
                  <a:srgbClr val="000000"/>
                </a:solidFill>
              </a:rPr>
              <a:t>&lt;body&gt;</a:t>
            </a:r>
          </a:p>
          <a:p>
            <a:r>
              <a:rPr lang="en-US" sz="1400" dirty="0">
                <a:solidFill>
                  <a:srgbClr val="000000"/>
                </a:solidFill>
              </a:rPr>
              <a:t>        &lt;div id="header"&gt;  @</a:t>
            </a:r>
            <a:r>
              <a:rPr lang="en-US" sz="1400" dirty="0" err="1">
                <a:solidFill>
                  <a:srgbClr val="000000"/>
                </a:solidFill>
              </a:rPr>
              <a:t>RenderSection</a:t>
            </a:r>
            <a:r>
              <a:rPr lang="en-US" sz="1400" dirty="0">
                <a:solidFill>
                  <a:srgbClr val="000000"/>
                </a:solidFill>
              </a:rPr>
              <a:t>("Header")  &lt;/div&gt;</a:t>
            </a:r>
          </a:p>
          <a:p>
            <a:endParaRPr lang="en-US" sz="1400" dirty="0">
              <a:solidFill>
                <a:srgbClr val="000000"/>
              </a:solidFill>
            </a:endParaRPr>
          </a:p>
          <a:p>
            <a:r>
              <a:rPr lang="en-US" sz="1400" dirty="0">
                <a:solidFill>
                  <a:srgbClr val="000000"/>
                </a:solidFill>
              </a:rPr>
              <a:t>        &lt;div id="</a:t>
            </a:r>
            <a:r>
              <a:rPr lang="en-US" sz="1400" dirty="0" err="1">
                <a:solidFill>
                  <a:srgbClr val="000000"/>
                </a:solidFill>
              </a:rPr>
              <a:t>menucontainer</a:t>
            </a:r>
            <a:r>
              <a:rPr lang="en-US" sz="1400" dirty="0">
                <a:solidFill>
                  <a:srgbClr val="000000"/>
                </a:solidFill>
              </a:rPr>
              <a:t>"&gt;</a:t>
            </a:r>
          </a:p>
          <a:p>
            <a:r>
              <a:rPr lang="en-US" sz="1400" dirty="0">
                <a:solidFill>
                  <a:srgbClr val="000000"/>
                </a:solidFill>
              </a:rPr>
              <a:t>              @</a:t>
            </a:r>
            <a:r>
              <a:rPr lang="en-US" sz="1400" dirty="0" err="1">
                <a:solidFill>
                  <a:srgbClr val="000000"/>
                </a:solidFill>
              </a:rPr>
              <a:t>Html.Partial</a:t>
            </a:r>
            <a:r>
              <a:rPr lang="en-US" sz="1400" dirty="0">
                <a:solidFill>
                  <a:srgbClr val="000000"/>
                </a:solidFill>
              </a:rPr>
              <a:t>("_</a:t>
            </a:r>
            <a:r>
              <a:rPr lang="en-US" sz="1400" dirty="0" err="1">
                <a:solidFill>
                  <a:srgbClr val="000000"/>
                </a:solidFill>
              </a:rPr>
              <a:t>LogOnPartial</a:t>
            </a:r>
            <a:r>
              <a:rPr lang="en-US" sz="1400" dirty="0">
                <a:solidFill>
                  <a:srgbClr val="000000"/>
                </a:solidFill>
              </a:rPr>
              <a:t>")</a:t>
            </a:r>
          </a:p>
          <a:p>
            <a:r>
              <a:rPr lang="en-US" sz="1400" dirty="0">
                <a:solidFill>
                  <a:srgbClr val="000000"/>
                </a:solidFill>
              </a:rPr>
              <a:t>        &lt;/div&gt;</a:t>
            </a:r>
          </a:p>
          <a:p>
            <a:endParaRPr lang="en-US" sz="1400" dirty="0">
              <a:solidFill>
                <a:srgbClr val="000000"/>
              </a:solidFill>
            </a:endParaRPr>
          </a:p>
          <a:p>
            <a:r>
              <a:rPr lang="en-US" sz="1400" dirty="0">
                <a:solidFill>
                  <a:srgbClr val="000000"/>
                </a:solidFill>
              </a:rPr>
              <a:t>        &lt;div id="main"&gt; @</a:t>
            </a:r>
            <a:r>
              <a:rPr lang="en-US" sz="1400" dirty="0" err="1">
                <a:solidFill>
                  <a:srgbClr val="000000"/>
                </a:solidFill>
              </a:rPr>
              <a:t>RenderBody</a:t>
            </a:r>
            <a:r>
              <a:rPr lang="en-US" sz="1400" dirty="0">
                <a:solidFill>
                  <a:srgbClr val="000000"/>
                </a:solidFill>
              </a:rPr>
              <a:t>() &lt;/div&gt;</a:t>
            </a:r>
          </a:p>
          <a:p>
            <a:endParaRPr lang="en-US" sz="1400" dirty="0">
              <a:solidFill>
                <a:srgbClr val="000000"/>
              </a:solidFill>
            </a:endParaRPr>
          </a:p>
          <a:p>
            <a:r>
              <a:rPr lang="en-US" sz="1400" dirty="0">
                <a:solidFill>
                  <a:srgbClr val="000000"/>
                </a:solidFill>
              </a:rPr>
              <a:t>        &lt;div id="footer"&gt;  @</a:t>
            </a:r>
            <a:r>
              <a:rPr lang="en-US" sz="1400" dirty="0" err="1">
                <a:solidFill>
                  <a:srgbClr val="000000"/>
                </a:solidFill>
              </a:rPr>
              <a:t>RenderSection</a:t>
            </a:r>
            <a:r>
              <a:rPr lang="en-US" sz="1400" dirty="0">
                <a:solidFill>
                  <a:srgbClr val="000000"/>
                </a:solidFill>
              </a:rPr>
              <a:t>("Footer")  &lt;/div&gt;</a:t>
            </a:r>
          </a:p>
          <a:p>
            <a:r>
              <a:rPr lang="en-US" sz="1400" dirty="0">
                <a:solidFill>
                  <a:srgbClr val="000000"/>
                </a:solidFill>
              </a:rPr>
              <a:t>&lt;/body&gt;</a:t>
            </a:r>
          </a:p>
          <a:p>
            <a:r>
              <a:rPr lang="en-US" sz="1400" dirty="0">
                <a:solidFill>
                  <a:srgbClr val="000000"/>
                </a:solidFill>
              </a:rPr>
              <a:t>&lt;/html&gt;</a:t>
            </a:r>
            <a:endParaRPr lang="en-US" sz="1400" spc="-38" dirty="0">
              <a:solidFill>
                <a:srgbClr val="000000"/>
              </a:solidFill>
              <a:latin typeface="Segoe UI" pitchFamily="34" charset="0"/>
              <a:ea typeface="Segoe UI" pitchFamily="34" charset="0"/>
              <a:cs typeface="Segoe UI" pitchFamily="34" charset="0"/>
            </a:endParaRPr>
          </a:p>
        </p:txBody>
      </p:sp>
      <p:sp>
        <p:nvSpPr>
          <p:cNvPr id="7" name="Rounded Rectangular Callout 6"/>
          <p:cNvSpPr/>
          <p:nvPr/>
        </p:nvSpPr>
        <p:spPr bwMode="auto">
          <a:xfrm>
            <a:off x="7179365" y="3046559"/>
            <a:ext cx="2454651" cy="457615"/>
          </a:xfrm>
          <a:prstGeom prst="wedgeRoundRectCallout">
            <a:avLst>
              <a:gd name="adj1" fmla="val -91306"/>
              <a:gd name="adj2" fmla="val 55276"/>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Header Section</a:t>
            </a:r>
          </a:p>
        </p:txBody>
      </p:sp>
      <p:sp>
        <p:nvSpPr>
          <p:cNvPr id="8" name="Rounded Rectangular Callout 7"/>
          <p:cNvSpPr/>
          <p:nvPr/>
        </p:nvSpPr>
        <p:spPr bwMode="auto">
          <a:xfrm>
            <a:off x="7199243" y="4175122"/>
            <a:ext cx="2474844" cy="457615"/>
          </a:xfrm>
          <a:prstGeom prst="wedgeRoundRectCallout">
            <a:avLst>
              <a:gd name="adj1" fmla="val -134993"/>
              <a:gd name="adj2" fmla="val 9437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Containing View</a:t>
            </a:r>
          </a:p>
        </p:txBody>
      </p:sp>
      <p:sp>
        <p:nvSpPr>
          <p:cNvPr id="9" name="Rounded Rectangular Callout 8"/>
          <p:cNvSpPr/>
          <p:nvPr/>
        </p:nvSpPr>
        <p:spPr bwMode="auto">
          <a:xfrm>
            <a:off x="7179365" y="4817719"/>
            <a:ext cx="2494721" cy="457615"/>
          </a:xfrm>
          <a:prstGeom prst="wedgeRoundRectCallout">
            <a:avLst>
              <a:gd name="adj1" fmla="val -100551"/>
              <a:gd name="adj2" fmla="val 5093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Footer Section</a:t>
            </a:r>
          </a:p>
        </p:txBody>
      </p:sp>
      <p:sp>
        <p:nvSpPr>
          <p:cNvPr id="10" name="Rounded Rectangular Callout 9"/>
          <p:cNvSpPr/>
          <p:nvPr/>
        </p:nvSpPr>
        <p:spPr bwMode="auto">
          <a:xfrm>
            <a:off x="7199243" y="3604900"/>
            <a:ext cx="2434772" cy="457615"/>
          </a:xfrm>
          <a:prstGeom prst="wedgeRoundRectCallout">
            <a:avLst>
              <a:gd name="adj1" fmla="val -126961"/>
              <a:gd name="adj2" fmla="val 8785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Segoe Print" pitchFamily="2" charset="0"/>
              </a:rPr>
              <a:t>Renders Partial View</a:t>
            </a:r>
          </a:p>
        </p:txBody>
      </p:sp>
    </p:spTree>
    <p:extLst>
      <p:ext uri="{BB962C8B-B14F-4D97-AF65-F5344CB8AC3E}">
        <p14:creationId xmlns:p14="http://schemas.microsoft.com/office/powerpoint/2010/main" val="305722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17007</TotalTime>
  <Words>9454</Words>
  <Application>Microsoft Office PowerPoint</Application>
  <PresentationFormat>Widescreen</PresentationFormat>
  <Paragraphs>2047</Paragraphs>
  <Slides>192</Slides>
  <Notes>154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192</vt:i4>
      </vt:variant>
    </vt:vector>
  </HeadingPairs>
  <TitlesOfParts>
    <vt:vector size="206" baseType="lpstr">
      <vt:lpstr>Arial</vt:lpstr>
      <vt:lpstr>Calibri</vt:lpstr>
      <vt:lpstr>Calibri Light</vt:lpstr>
      <vt:lpstr>Corbel</vt:lpstr>
      <vt:lpstr>Courier New</vt:lpstr>
      <vt:lpstr>Segoe</vt:lpstr>
      <vt:lpstr>Segoe Print</vt:lpstr>
      <vt:lpstr>Segoe Script</vt:lpstr>
      <vt:lpstr>Segoe UI</vt:lpstr>
      <vt:lpstr>Segoe UI Light</vt:lpstr>
      <vt:lpstr>Tahoma</vt:lpstr>
      <vt:lpstr>Verdana</vt:lpstr>
      <vt:lpstr>Wingdings</vt:lpstr>
      <vt:lpstr>Office Theme</vt:lpstr>
      <vt:lpstr>The Complete ASP.NET, .NET Core MVC &amp; .NET Core Razor Pages Story</vt:lpstr>
      <vt:lpstr>Abstract</vt:lpstr>
      <vt:lpstr>PowerPoint Presentation</vt:lpstr>
      <vt:lpstr>Github.com/SitecoreDave/KCDCWorkshop</vt:lpstr>
      <vt:lpstr>PowerPoint Presentation</vt:lpstr>
      <vt:lpstr>Or kids today…</vt:lpstr>
      <vt:lpstr>Grumpy Old Man</vt:lpstr>
      <vt:lpstr>David Walker</vt:lpstr>
      <vt:lpstr>ClearMeasure – Aging Software – New Again</vt:lpstr>
      <vt:lpstr>Your house?</vt:lpstr>
      <vt:lpstr>PowerPoint Presentation</vt:lpstr>
      <vt:lpstr>Housekeeping…</vt:lpstr>
      <vt:lpstr>I’m Not a Professor</vt:lpstr>
      <vt:lpstr>PowerPoint Presentation</vt:lpstr>
      <vt:lpstr>I’m Not a Politician</vt:lpstr>
      <vt:lpstr>PowerPoint Presentation</vt:lpstr>
      <vt:lpstr>PowerPoint Presentation</vt:lpstr>
      <vt:lpstr>PowerPoint Presentation</vt:lpstr>
      <vt:lpstr>PowerPoint Presentation</vt:lpstr>
      <vt:lpstr>PowerPoint Presentation</vt:lpstr>
      <vt:lpstr>UNLEASHED!</vt:lpstr>
      <vt:lpstr>PowerPoint Presentation</vt:lpstr>
      <vt:lpstr>PowerPoint Presentation</vt:lpstr>
      <vt:lpstr>PowerPoint Presentation</vt:lpstr>
      <vt:lpstr>Accelerate Your Journey By Joining Mine</vt:lpstr>
      <vt:lpstr>Refactor … yet again</vt:lpstr>
      <vt:lpstr>TEAMWORK</vt:lpstr>
      <vt:lpstr>PowerPoint Presentation</vt:lpstr>
      <vt:lpstr>PowerPoint Presentation</vt:lpstr>
      <vt:lpstr>PowerPoint Presentation</vt:lpstr>
      <vt:lpstr>REAL WORLD VERSUS HELLO WORLD?</vt:lpstr>
      <vt:lpstr>PowerPoint Presentation</vt:lpstr>
      <vt:lpstr>PowerPoint Presentation</vt:lpstr>
      <vt:lpstr>Survey says…</vt:lpstr>
      <vt:lpstr>Goals</vt:lpstr>
      <vt:lpstr>Goals - Seriously</vt:lpstr>
      <vt:lpstr>What if it was crystal clear which way to go?</vt:lpstr>
      <vt:lpstr>What about the best way to go?</vt:lpstr>
      <vt:lpstr>Trying to keep up with Microsoft’s Dev Stack?</vt:lpstr>
      <vt:lpstr>Which way do you go?</vt:lpstr>
      <vt:lpstr>Have you integrated MANY systems?</vt:lpstr>
      <vt:lpstr>Have you integrated MANY systems?</vt:lpstr>
      <vt:lpstr>Are you crazy yet?</vt:lpstr>
      <vt:lpstr>PowerPoint Presentation</vt:lpstr>
      <vt:lpstr>PowerPoint Presentation</vt:lpstr>
      <vt:lpstr>PowerPoint Presentation</vt:lpstr>
      <vt:lpstr>PowerPoint Presentation</vt:lpstr>
      <vt:lpstr>PowerPoint Presentation</vt:lpstr>
      <vt:lpstr>Agenda/Goals</vt:lpstr>
      <vt:lpstr>Chapter 1 ASP.NET</vt:lpstr>
      <vt:lpstr>How we got here…</vt:lpstr>
      <vt:lpstr>ASP.NET Web Forms</vt:lpstr>
      <vt:lpstr>ASP.NET Web Forms</vt:lpstr>
      <vt:lpstr>Weak Separation</vt:lpstr>
      <vt:lpstr>Testing Can Be Difficult</vt:lpstr>
      <vt:lpstr>Server Controls</vt:lpstr>
      <vt:lpstr>Page Lifecycle</vt:lpstr>
      <vt:lpstr>So… Are WebForms are terrible then?</vt:lpstr>
      <vt:lpstr>Agenda/Goals</vt:lpstr>
      <vt:lpstr>Chapter 2 MVC</vt:lpstr>
      <vt:lpstr>What is MVC?</vt:lpstr>
      <vt:lpstr>What is the ASP.NET MVC?</vt:lpstr>
      <vt:lpstr>How does MVC Work?</vt:lpstr>
      <vt:lpstr>Benefits of MVC</vt:lpstr>
      <vt:lpstr>Convention over Configuration</vt:lpstr>
      <vt:lpstr>MVC Release History</vt:lpstr>
      <vt:lpstr>MVC – Community and 3rd Party Products</vt:lpstr>
      <vt:lpstr>Choosing Between….</vt:lpstr>
      <vt:lpstr>Chapter 2/Part 2 MVC Deep Dive MODEL</vt:lpstr>
      <vt:lpstr>What is the Model?</vt:lpstr>
      <vt:lpstr>View Models</vt:lpstr>
      <vt:lpstr>Lifecycle with ViewModel</vt:lpstr>
      <vt:lpstr>Optional Approach</vt:lpstr>
      <vt:lpstr>Chapter 2/Part 2 MVC Deep Dive VIEW</vt:lpstr>
      <vt:lpstr>What is a View?</vt:lpstr>
      <vt:lpstr>Views vs. Web Forms</vt:lpstr>
      <vt:lpstr>View Conventions</vt:lpstr>
      <vt:lpstr>Chapter 2/Part 3 MVC Deep Dive CONTROLLER</vt:lpstr>
      <vt:lpstr>What is a Controller?</vt:lpstr>
      <vt:lpstr>Invoked from Routing Engine</vt:lpstr>
      <vt:lpstr>Action Methods</vt:lpstr>
      <vt:lpstr>Action Result</vt:lpstr>
      <vt:lpstr>Action Methods and HTTP Verbs</vt:lpstr>
      <vt:lpstr>Chapter 2/Part 2 MVC Deep Dive VIEW MODEL</vt:lpstr>
      <vt:lpstr>Injecting Models</vt:lpstr>
      <vt:lpstr>Chapter 2/Part 2 MVC Deep Dive VIEW ENGINE</vt:lpstr>
      <vt:lpstr>What is a View Engine?</vt:lpstr>
      <vt:lpstr>Pluggable View Engines</vt:lpstr>
      <vt:lpstr>Chapter 2/Part 2 MVC Deep Dive RAZOR VIEW ENGINE</vt:lpstr>
      <vt:lpstr>Razor View Engine</vt:lpstr>
      <vt:lpstr>Razor</vt:lpstr>
      <vt:lpstr>Comparing Expressions</vt:lpstr>
      <vt:lpstr>Comparing Looping Structures</vt:lpstr>
      <vt:lpstr>Razor Syntax – Simple Expression</vt:lpstr>
      <vt:lpstr>Razor Syntax – Complex Expression</vt:lpstr>
      <vt:lpstr>Razor Syntax – Code Block</vt:lpstr>
      <vt:lpstr>Razor Syntax - Misc</vt:lpstr>
      <vt:lpstr>Razor Syntax Highlights</vt:lpstr>
      <vt:lpstr>Razor - Layouts</vt:lpstr>
      <vt:lpstr>Razor</vt:lpstr>
      <vt:lpstr>Chapter 2/Part 2 MVC Deep Dive HtmlHelpers</vt:lpstr>
      <vt:lpstr>HTML?</vt:lpstr>
      <vt:lpstr>HTML Generation</vt:lpstr>
      <vt:lpstr>HTML Helper Flavors</vt:lpstr>
      <vt:lpstr>Chapter 2/Part 2 MVC Deep Dive MODEL BINDING</vt:lpstr>
      <vt:lpstr>Model Binding - HttpGet</vt:lpstr>
      <vt:lpstr>Model Binding</vt:lpstr>
      <vt:lpstr>Input Data</vt:lpstr>
      <vt:lpstr>Model Binding - Manual</vt:lpstr>
      <vt:lpstr>Model Binding - Better</vt:lpstr>
      <vt:lpstr>Model Binding - Best</vt:lpstr>
      <vt:lpstr>Model Binding</vt:lpstr>
      <vt:lpstr>Chapter 2/Part 2 MVC Deep Dive VALIDATION</vt:lpstr>
      <vt:lpstr>MVC Input Validation</vt:lpstr>
      <vt:lpstr>Validation by Annotation</vt:lpstr>
      <vt:lpstr>Built-In Validation Types</vt:lpstr>
      <vt:lpstr>Client-Side Validation</vt:lpstr>
      <vt:lpstr>Remote Validation</vt:lpstr>
      <vt:lpstr>Chapter 2/Part 2 MVC Deep Dive FILTERS</vt:lpstr>
      <vt:lpstr>Filters</vt:lpstr>
      <vt:lpstr>Authorization Filters</vt:lpstr>
      <vt:lpstr>More Built-In Filters</vt:lpstr>
      <vt:lpstr>Custom Action Filters</vt:lpstr>
      <vt:lpstr>Action Selectors</vt:lpstr>
      <vt:lpstr>Filter Scope…</vt:lpstr>
      <vt:lpstr>Global Filters</vt:lpstr>
      <vt:lpstr>Custom Action Filters</vt:lpstr>
      <vt:lpstr>Chapter 2/Part 2 MVC Deep Dive DEPLOYMENT</vt:lpstr>
      <vt:lpstr>MVC Deployment</vt:lpstr>
      <vt:lpstr>Xcopy Deployment </vt:lpstr>
      <vt:lpstr>Deployment Package </vt:lpstr>
      <vt:lpstr>One-Click Publishing</vt:lpstr>
      <vt:lpstr>Chapter 2/Part 2 MVC Deep Dive RAZOR LAYOUTS</vt:lpstr>
      <vt:lpstr>Razor - Layouts</vt:lpstr>
      <vt:lpstr>Razor - Layouts</vt:lpstr>
      <vt:lpstr>Razor Supporting Files</vt:lpstr>
      <vt:lpstr>PowerPoint Presentation</vt:lpstr>
      <vt:lpstr>Don’t Get Too Excited!</vt:lpstr>
      <vt:lpstr>What Requirements?</vt:lpstr>
      <vt:lpstr>Don’t Get Too Excited!</vt:lpstr>
      <vt:lpstr>Tunnel Vision</vt:lpstr>
      <vt:lpstr>Agenda/Goals</vt:lpstr>
      <vt:lpstr>Chapter 3 .NET Core MVC</vt:lpstr>
      <vt:lpstr>Pop Quiz: What did Microsoft release in beta in 2006?</vt:lpstr>
      <vt:lpstr>Pop Quiz: What were the four components of .NET 3.0?</vt:lpstr>
      <vt:lpstr>ALL the WAY Back to the Core!</vt:lpstr>
      <vt:lpstr>What’s at the CORE?</vt:lpstr>
      <vt:lpstr>Into The Core</vt:lpstr>
      <vt:lpstr>.NET Core</vt:lpstr>
      <vt:lpstr>Cross-platform Open source Flexible Modular</vt:lpstr>
      <vt:lpstr>.NET Today</vt:lpstr>
      <vt:lpstr>.NET Tomorrow</vt:lpstr>
      <vt:lpstr>PowerPoint Presentation</vt:lpstr>
      <vt:lpstr>Underlying Web Architecture</vt:lpstr>
      <vt:lpstr>PowerPoint Presentation</vt:lpstr>
      <vt:lpstr>.NET Standard</vt:lpstr>
      <vt:lpstr>.NET Core 2.1 Preview</vt:lpstr>
      <vt:lpstr>.NET Core 2.1 Preview</vt:lpstr>
      <vt:lpstr>.NET Core 2.1 Preview</vt:lpstr>
      <vt:lpstr>EF Core 2.1 Preview</vt:lpstr>
      <vt:lpstr>PowerPoint Presentation</vt:lpstr>
      <vt:lpstr>PowerPoint Presentation</vt:lpstr>
      <vt:lpstr>Do it Right</vt:lpstr>
      <vt:lpstr>The First Time</vt:lpstr>
      <vt:lpstr>Example: Sitecore.SharedSource.ListRenderer</vt:lpstr>
      <vt:lpstr>IInterface</vt:lpstr>
      <vt:lpstr>Example: Sitecore.SharedSource.ListRenderer</vt:lpstr>
      <vt:lpstr>IDataSource</vt:lpstr>
      <vt:lpstr>Agenda/Goals</vt:lpstr>
      <vt:lpstr>Chapter 4 Razor Pages</vt:lpstr>
      <vt:lpstr>Razor Pages != Razor Syntax</vt:lpstr>
      <vt:lpstr>Your Code</vt:lpstr>
      <vt:lpstr>Razor Pages versus .NET Core MVC</vt:lpstr>
      <vt:lpstr>Pop Quiz: What is Azure?</vt:lpstr>
      <vt:lpstr>PowerPoint Presentation</vt:lpstr>
      <vt:lpstr>Agenda/Goals</vt:lpstr>
      <vt:lpstr>Saving you some headaches…</vt:lpstr>
      <vt:lpstr>Questions &amp; Ideas?</vt:lpstr>
      <vt:lpstr>Want More?</vt:lpstr>
      <vt:lpstr>Get Social</vt:lpstr>
      <vt:lpstr>Learn Together</vt:lpstr>
      <vt:lpstr>Resources</vt:lpstr>
      <vt:lpstr>Other Sessions @ KCDC</vt:lpstr>
      <vt:lpstr>Other Sessions @ KCDC</vt:lpstr>
      <vt:lpstr>Other Sessions @ KCDC</vt:lpstr>
      <vt:lpstr>Other Sessions @ KCDC</vt:lpstr>
      <vt:lpstr>Other Sessions @ KCDC</vt:lpstr>
      <vt:lpstr>Other Sessions @ KCDC</vt:lpstr>
      <vt:lpstr>Other Sessions @ KCDC</vt:lpstr>
      <vt:lpstr>Other Sessions @ KCDC</vt:lpstr>
      <vt:lpstr>Other Sessions @ KCDC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Journey To Personalization and Integration Bliss</dc:title>
  <dc:creator>David Walker</dc:creator>
  <cp:lastModifiedBy>David Walker</cp:lastModifiedBy>
  <cp:revision>178</cp:revision>
  <dcterms:created xsi:type="dcterms:W3CDTF">2016-01-11T21:35:26Z</dcterms:created>
  <dcterms:modified xsi:type="dcterms:W3CDTF">2018-07-12T05:17:36Z</dcterms:modified>
</cp:coreProperties>
</file>